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73"/>
  </p:notesMasterIdLst>
  <p:sldIdLst>
    <p:sldId id="358" r:id="rId3"/>
    <p:sldId id="2040" r:id="rId4"/>
    <p:sldId id="2104" r:id="rId5"/>
    <p:sldId id="2105" r:id="rId6"/>
    <p:sldId id="2106" r:id="rId7"/>
    <p:sldId id="2041" r:id="rId8"/>
    <p:sldId id="2098" r:id="rId9"/>
    <p:sldId id="2048" r:id="rId10"/>
    <p:sldId id="2049" r:id="rId11"/>
    <p:sldId id="2050" r:id="rId12"/>
    <p:sldId id="2033" r:id="rId13"/>
    <p:sldId id="2111" r:id="rId14"/>
    <p:sldId id="2034" r:id="rId15"/>
    <p:sldId id="2036" r:id="rId16"/>
    <p:sldId id="2035" r:id="rId17"/>
    <p:sldId id="2043" r:id="rId18"/>
    <p:sldId id="2045" r:id="rId19"/>
    <p:sldId id="2044" r:id="rId20"/>
    <p:sldId id="2046" r:id="rId21"/>
    <p:sldId id="2047" r:id="rId22"/>
    <p:sldId id="2099" r:id="rId23"/>
    <p:sldId id="2066" r:id="rId24"/>
    <p:sldId id="2095" r:id="rId25"/>
    <p:sldId id="2067" r:id="rId26"/>
    <p:sldId id="2068" r:id="rId27"/>
    <p:sldId id="2069" r:id="rId28"/>
    <p:sldId id="2070" r:id="rId29"/>
    <p:sldId id="2071" r:id="rId30"/>
    <p:sldId id="2077" r:id="rId31"/>
    <p:sldId id="2076" r:id="rId32"/>
    <p:sldId id="2078" r:id="rId33"/>
    <p:sldId id="2079" r:id="rId34"/>
    <p:sldId id="2080" r:id="rId35"/>
    <p:sldId id="2081" r:id="rId36"/>
    <p:sldId id="2086" r:id="rId37"/>
    <p:sldId id="2056" r:id="rId38"/>
    <p:sldId id="2087" r:id="rId39"/>
    <p:sldId id="2088" r:id="rId40"/>
    <p:sldId id="2051" r:id="rId41"/>
    <p:sldId id="2052" r:id="rId42"/>
    <p:sldId id="2053" r:id="rId43"/>
    <p:sldId id="2054" r:id="rId44"/>
    <p:sldId id="2072" r:id="rId45"/>
    <p:sldId id="2073" r:id="rId46"/>
    <p:sldId id="2074" r:id="rId47"/>
    <p:sldId id="2082" r:id="rId48"/>
    <p:sldId id="2084" r:id="rId49"/>
    <p:sldId id="2085" r:id="rId50"/>
    <p:sldId id="2101" r:id="rId51"/>
    <p:sldId id="2100" r:id="rId52"/>
    <p:sldId id="2089" r:id="rId53"/>
    <p:sldId id="2108" r:id="rId54"/>
    <p:sldId id="2057" r:id="rId55"/>
    <p:sldId id="2092" r:id="rId56"/>
    <p:sldId id="2091" r:id="rId57"/>
    <p:sldId id="2090" r:id="rId58"/>
    <p:sldId id="2093" r:id="rId59"/>
    <p:sldId id="2064" r:id="rId60"/>
    <p:sldId id="2109" r:id="rId61"/>
    <p:sldId id="2094" r:id="rId62"/>
    <p:sldId id="2110" r:id="rId63"/>
    <p:sldId id="2063" r:id="rId64"/>
    <p:sldId id="2103" r:id="rId65"/>
    <p:sldId id="2058" r:id="rId66"/>
    <p:sldId id="2107" r:id="rId67"/>
    <p:sldId id="2059" r:id="rId68"/>
    <p:sldId id="2060" r:id="rId69"/>
    <p:sldId id="2061" r:id="rId70"/>
    <p:sldId id="2062" r:id="rId71"/>
    <p:sldId id="2102" r:id="rId7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B11E926-2395-4B97-9A30-1FCD961410B7}">
          <p14:sldIdLst>
            <p14:sldId id="358"/>
            <p14:sldId id="2040"/>
            <p14:sldId id="2104"/>
            <p14:sldId id="2105"/>
            <p14:sldId id="2106"/>
            <p14:sldId id="2041"/>
            <p14:sldId id="2098"/>
          </p14:sldIdLst>
        </p14:section>
        <p14:section name="swapVAE" id="{178E33F5-F295-4788-8EAC-EECBD0340B2D}">
          <p14:sldIdLst>
            <p14:sldId id="2048"/>
            <p14:sldId id="2049"/>
            <p14:sldId id="2050"/>
          </p14:sldIdLst>
        </p14:section>
        <p14:section name="faeLVM" id="{D06F8002-55C0-4A62-B4F9-0F5921C7BB70}">
          <p14:sldIdLst>
            <p14:sldId id="2033"/>
            <p14:sldId id="2111"/>
            <p14:sldId id="2034"/>
            <p14:sldId id="2036"/>
            <p14:sldId id="2035"/>
          </p14:sldIdLst>
        </p14:section>
        <p14:section name="pivae" id="{C96FF189-7DA3-4A25-B6DA-52939C2D4312}">
          <p14:sldIdLst>
            <p14:sldId id="2043"/>
            <p14:sldId id="2045"/>
            <p14:sldId id="2044"/>
            <p14:sldId id="2046"/>
            <p14:sldId id="2047"/>
          </p14:sldIdLst>
        </p14:section>
        <p14:section name="State space model" id="{349A7B27-DDDA-4779-8935-C1ABAFD23B05}">
          <p14:sldIdLst>
            <p14:sldId id="2099"/>
            <p14:sldId id="2066"/>
            <p14:sldId id="2095"/>
          </p14:sldIdLst>
        </p14:section>
        <p14:section name="jPCA" id="{DD8B2FA7-2687-4479-A3BB-385CD6AC0D87}">
          <p14:sldIdLst>
            <p14:sldId id="2067"/>
            <p14:sldId id="2068"/>
            <p14:sldId id="2069"/>
          </p14:sldIdLst>
        </p14:section>
        <p14:section name="PLDS" id="{2A984136-29E2-4E55-8F5F-51195E1E5A2D}">
          <p14:sldIdLst>
            <p14:sldId id="2070"/>
            <p14:sldId id="2071"/>
          </p14:sldIdLst>
        </p14:section>
        <p14:section name="SLDS" id="{47B94778-8B9D-44FF-B16D-CD952C2454C5}">
          <p14:sldIdLst>
            <p14:sldId id="2077"/>
            <p14:sldId id="2076"/>
          </p14:sldIdLst>
        </p14:section>
        <p14:section name="rSLDS" id="{B872109D-9B7A-4987-88D6-911805BFF8A2}">
          <p14:sldIdLst>
            <p14:sldId id="2078"/>
            <p14:sldId id="2079"/>
            <p14:sldId id="2080"/>
            <p14:sldId id="2081"/>
          </p14:sldIdLst>
        </p14:section>
        <p14:section name="LFDAS" id="{22BA7C8F-82D0-4E94-8ABB-154257B4FBEC}">
          <p14:sldIdLst>
            <p14:sldId id="2086"/>
          </p14:sldIdLst>
        </p14:section>
        <p14:section name="AutoLFADS" id="{EFC86035-9CD6-4BB2-84F0-390AD7370B50}">
          <p14:sldIdLst>
            <p14:sldId id="2056"/>
          </p14:sldIdLst>
        </p14:section>
        <p14:section name="TNDM" id="{A615324D-3E19-419C-BDFA-05D4E19468F8}">
          <p14:sldIdLst>
            <p14:sldId id="2087"/>
          </p14:sldIdLst>
        </p14:section>
        <p14:section name="SNLVM" id="{ED686264-71FA-463F-8CDC-7A6B0DEA6132}">
          <p14:sldIdLst>
            <p14:sldId id="2088"/>
            <p14:sldId id="2051"/>
            <p14:sldId id="2052"/>
            <p14:sldId id="2053"/>
            <p14:sldId id="2054"/>
          </p14:sldIdLst>
        </p14:section>
        <p14:section name="PfLDS" id="{AC39F9B3-ECF9-4816-B03A-E2AA4B874747}">
          <p14:sldIdLst>
            <p14:sldId id="2072"/>
            <p14:sldId id="2073"/>
            <p14:sldId id="2074"/>
          </p14:sldIdLst>
        </p14:section>
        <p14:section name="PSID" id="{E331B15F-E221-42B2-89CE-233C631379B1}">
          <p14:sldIdLst>
            <p14:sldId id="2082"/>
            <p14:sldId id="2084"/>
          </p14:sldIdLst>
        </p14:section>
        <p14:section name="IPSID" id="{F12F1F7E-D4FD-457B-9422-F13BFAB8C0DF}">
          <p14:sldIdLst>
            <p14:sldId id="2085"/>
          </p14:sldIdLst>
        </p14:section>
        <p14:section name="GP-base" id="{BB2966C6-49D2-4F36-A703-3A6320DC5D03}">
          <p14:sldIdLst>
            <p14:sldId id="2101"/>
            <p14:sldId id="2100"/>
            <p14:sldId id="2089"/>
            <p14:sldId id="2108"/>
            <p14:sldId id="2057"/>
          </p14:sldIdLst>
        </p14:section>
        <p14:section name="GPFA" id="{F7B04DCA-2511-48CC-BD5B-6ADF0C898565}">
          <p14:sldIdLst>
            <p14:sldId id="2092"/>
            <p14:sldId id="2091"/>
          </p14:sldIdLst>
        </p14:section>
        <p14:section name="GPFADS" id="{4CAB632F-674F-4AF0-B6ED-418A5BF77420}">
          <p14:sldIdLst>
            <p14:sldId id="2090"/>
          </p14:sldIdLst>
        </p14:section>
        <p14:section name="vLGP" id="{9D4958AC-4BF8-43AD-8757-D3D2E0816D3B}">
          <p14:sldIdLst>
            <p14:sldId id="2093"/>
          </p14:sldIdLst>
        </p14:section>
        <p14:section name="SNP-GPFA" id="{F6BEDF29-88F5-480F-B54D-26E7804DF228}">
          <p14:sldIdLst>
            <p14:sldId id="2064"/>
            <p14:sldId id="2109"/>
          </p14:sldIdLst>
        </p14:section>
        <p14:section name="PGPLVM" id="{F7893E2D-F2D3-4161-8FB5-A9B26C298140}">
          <p14:sldIdLst>
            <p14:sldId id="2094"/>
            <p14:sldId id="2110"/>
          </p14:sldIdLst>
        </p14:section>
        <p14:section name="CEBRA" id="{5BFBC5C6-B759-47FD-88F5-8C7EAF19CD8B}">
          <p14:sldIdLst>
            <p14:sldId id="2063"/>
            <p14:sldId id="2103"/>
            <p14:sldId id="2058"/>
          </p14:sldIdLst>
        </p14:section>
        <p14:section name="NDT" id="{96D5A7F0-B8E7-4051-83E2-D269EB341A23}">
          <p14:sldIdLst>
            <p14:sldId id="2107"/>
          </p14:sldIdLst>
        </p14:section>
        <p14:section name="STNDT" id="{956AD218-E285-4071-9B45-D86D61AD8BA4}">
          <p14:sldIdLst>
            <p14:sldId id="2059"/>
            <p14:sldId id="2060"/>
            <p14:sldId id="2061"/>
            <p14:sldId id="2062"/>
          </p14:sldIdLst>
        </p14:section>
        <p14:section name="POLO" id="{03D8C625-F65C-4452-8E0F-C79C16710119}">
          <p14:sldIdLst>
            <p14:sldId id="210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7" autoAdjust="0"/>
    <p:restoredTop sz="94714"/>
  </p:normalViewPr>
  <p:slideViewPr>
    <p:cSldViewPr snapToGrid="0" showGuides="1">
      <p:cViewPr varScale="1">
        <p:scale>
          <a:sx n="108" d="100"/>
          <a:sy n="108" d="100"/>
        </p:scale>
        <p:origin x="70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D6F45B-6105-46EF-8C2C-33288FD61821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FDE207-9F3F-4337-B173-9D86420986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0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60244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9770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219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3116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824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844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effectLst/>
              </a:rPr>
              <a:t>自由移动大鼠</a:t>
            </a:r>
            <a:r>
              <a:rPr lang="zh-CN" altLang="en-US" sz="3200" dirty="0"/>
              <a:t>（</a:t>
            </a:r>
            <a:r>
              <a:rPr lang="en-US" altLang="zh-CN" sz="3200" dirty="0"/>
              <a:t>Gardner</a:t>
            </a:r>
            <a:r>
              <a:rPr lang="zh-CN" altLang="en-US" sz="3200" dirty="0"/>
              <a:t>等人，</a:t>
            </a:r>
            <a:r>
              <a:rPr lang="en-US" altLang="zh-CN" sz="3200" dirty="0"/>
              <a:t>2022</a:t>
            </a:r>
            <a:r>
              <a:rPr lang="zh-CN" altLang="en-US" sz="3200" dirty="0"/>
              <a:t>）</a:t>
            </a:r>
            <a:r>
              <a:rPr lang="zh-CN" altLang="en-US" sz="3200" b="1" dirty="0">
                <a:effectLst/>
              </a:rPr>
              <a:t>记录的中间内侧海马皮层（</a:t>
            </a:r>
            <a:r>
              <a:rPr lang="en-US" altLang="zh-CN" sz="3200" b="1" dirty="0">
                <a:effectLst/>
              </a:rPr>
              <a:t>MEC</a:t>
            </a:r>
            <a:r>
              <a:rPr lang="zh-CN" altLang="en-US" sz="3200" b="1" dirty="0">
                <a:effectLst/>
              </a:rPr>
              <a:t>）数据；挑选了，</a:t>
            </a:r>
            <a:r>
              <a:rPr lang="zh-CN" altLang="en-US" sz="3200" dirty="0"/>
              <a:t>使用标记为</a:t>
            </a:r>
            <a:r>
              <a:rPr lang="en-US" altLang="zh-CN" sz="3200" dirty="0"/>
              <a:t>module-2</a:t>
            </a:r>
            <a:r>
              <a:rPr lang="zh-CN" altLang="en-US" sz="3200" dirty="0"/>
              <a:t>和</a:t>
            </a:r>
            <a:r>
              <a:rPr lang="en-US" altLang="zh-CN" sz="3200" dirty="0"/>
              <a:t>modual-3</a:t>
            </a:r>
            <a:r>
              <a:rPr lang="zh-CN" altLang="en-US" sz="3200" dirty="0"/>
              <a:t>的神经元进行记录，分别考虑了</a:t>
            </a:r>
            <a:r>
              <a:rPr lang="en-US" altLang="zh-CN" sz="3200" dirty="0"/>
              <a:t>149</a:t>
            </a:r>
            <a:r>
              <a:rPr lang="zh-CN" altLang="en-US" sz="3200" dirty="0"/>
              <a:t>个和</a:t>
            </a:r>
            <a:r>
              <a:rPr lang="en-US" altLang="zh-CN" sz="3200" dirty="0"/>
              <a:t>145</a:t>
            </a:r>
            <a:r>
              <a:rPr lang="zh-CN" altLang="en-US" sz="3200" dirty="0"/>
              <a:t>个非联合神经元</a:t>
            </a:r>
            <a:endParaRPr lang="en-US" altLang="zh-CN" sz="32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1058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687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0292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461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334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1078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0416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73391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78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065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0540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8989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6424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9446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9660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4113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6835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743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8297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7675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2755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58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90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9489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8568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24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814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3212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95144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960051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69561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420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9543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6167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468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7131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44111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194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0500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992915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139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0272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91798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0047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01278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8687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37809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0135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534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987248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541405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79704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95237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538A16-44D0-4638-ACD6-43A88F095A2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029614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746708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43783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81232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39272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868787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6842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224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667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44922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794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211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99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708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" name="Group 74"/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4" name="组合 73"/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/>
            <p:cNvSpPr/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"/>
            <p:cNvSpPr/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9"/>
            <p:cNvSpPr/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"/>
            <p:cNvSpPr/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1"/>
            <p:cNvSpPr/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标题 1"/>
          <p:cNvSpPr>
            <a:spLocks noGrp="1"/>
          </p:cNvSpPr>
          <p:nvPr>
            <p:ph type="title"/>
          </p:nvPr>
        </p:nvSpPr>
        <p:spPr>
          <a:xfrm>
            <a:off x="445418" y="136108"/>
            <a:ext cx="529180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/>
          <p:cNvCxnSpPr/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/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3"/>
          </p:nvPr>
        </p:nvSpPr>
        <p:spPr>
          <a:xfrm>
            <a:off x="445418" y="78277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809530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12800" y="6245225"/>
            <a:ext cx="2616200" cy="476250"/>
          </a:xfrm>
        </p:spPr>
        <p:txBody>
          <a:bodyPr/>
          <a:lstStyle>
            <a:lvl1pPr>
              <a:defRPr/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34477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787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196976"/>
            <a:ext cx="5232400" cy="4822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196976"/>
            <a:ext cx="5232400" cy="4822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7751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48796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5500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67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8713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390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16979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446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115888"/>
            <a:ext cx="2669116" cy="59039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15888"/>
            <a:ext cx="7806267" cy="59039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35602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55651" y="115888"/>
            <a:ext cx="10678583" cy="59039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83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8630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925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271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739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786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5679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314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12980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1A4BE2-534B-46F2-A2FE-9235523A4628}" type="datetimeFigureOut">
              <a:rPr lang="zh-CN" altLang="en-US" smtClean="0"/>
              <a:t>2024/9/21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B5B19C-2DC4-4047-8132-9F3672F69D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96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4" r:id="rId1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Microsoft YaHei" charset="-122"/>
          <a:ea typeface="Microsoft YaHei" charset="-122"/>
          <a:cs typeface="Microsoft YaHei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Microsoft YaHei" charset="-122"/>
          <a:ea typeface="Microsoft YaHei" charset="-122"/>
          <a:cs typeface="Microsoft YaHei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6233" y="115889"/>
            <a:ext cx="10668000" cy="82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55651" y="1196976"/>
            <a:ext cx="10668000" cy="482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812800" y="1052514"/>
            <a:ext cx="10610851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100">
              <a:solidFill>
                <a:srgbClr val="000000"/>
              </a:solidFill>
            </a:endParaRPr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812800" y="6172200"/>
            <a:ext cx="105664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sz="2100">
              <a:solidFill>
                <a:srgbClr val="000000"/>
              </a:solidFill>
            </a:endParaRPr>
          </a:p>
        </p:txBody>
      </p:sp>
      <p:sp>
        <p:nvSpPr>
          <p:cNvPr id="523270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128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Verdana" pitchFamily="34" charset="0"/>
                <a:ea typeface="宋体" panose="02010600030101010101" pitchFamily="2" charset="-122"/>
              </a:defRPr>
            </a:lvl1pPr>
          </a:lstStyle>
          <a:p>
            <a:fld id="{4E1A8045-A205-C64E-9347-2EFB885CAA75}" type="datetimeFigureOut">
              <a:rPr kumimoji="1" lang="zh-CN" altLang="en-US" smtClean="0"/>
              <a:t>2024/9/21</a:t>
            </a:fld>
            <a:endParaRPr kumimoji="1" lang="zh-CN" altLang="en-US"/>
          </a:p>
        </p:txBody>
      </p:sp>
      <p:sp>
        <p:nvSpPr>
          <p:cNvPr id="523271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Verdana" charset="0"/>
              </a:defRPr>
            </a:lvl1pPr>
          </a:lstStyle>
          <a:p>
            <a:endParaRPr kumimoji="1" lang="zh-CN" altLang="en-US"/>
          </a:p>
        </p:txBody>
      </p:sp>
      <p:sp>
        <p:nvSpPr>
          <p:cNvPr id="523272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641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  <a:defRPr sz="1200">
                <a:latin typeface="Verdana" panose="020B0604030504040204" pitchFamily="34" charset="0"/>
                <a:ea typeface="宋体" panose="02010600030101010101" pitchFamily="2" charset="-122"/>
              </a:defRPr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5971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+mj-lt"/>
          <a:ea typeface="+mj-ea"/>
          <a:cs typeface="宋体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2"/>
          </a:solidFill>
          <a:latin typeface="Times New Roman" pitchFamily="18" charset="0"/>
          <a:ea typeface="宋体" pitchFamily="2" charset="-122"/>
          <a:cs typeface="宋体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sz="3000" b="1">
          <a:solidFill>
            <a:schemeClr val="tx1"/>
          </a:solidFill>
          <a:latin typeface="+mn-lt"/>
          <a:ea typeface="+mn-ea"/>
          <a:cs typeface="宋体" charset="0"/>
        </a:defRPr>
      </a:lvl1pPr>
      <a:lvl2pPr marL="908050" indent="-436563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3000">
          <a:solidFill>
            <a:schemeClr val="tx1"/>
          </a:solidFill>
          <a:latin typeface="Verdana" pitchFamily="34" charset="0"/>
          <a:ea typeface="+mn-ea"/>
        </a:defRPr>
      </a:lvl2pPr>
      <a:lvl3pPr marL="1304925" indent="-395288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o"/>
        <a:defRPr kumimoji="1" sz="3000">
          <a:solidFill>
            <a:schemeClr val="tx1"/>
          </a:solidFill>
          <a:latin typeface="Verdana" pitchFamily="34" charset="0"/>
          <a:ea typeface="+mn-ea"/>
        </a:defRPr>
      </a:lvl3pPr>
      <a:lvl4pPr marL="1693863" indent="-38735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charset="2"/>
        <a:buChar char="n"/>
        <a:defRPr kumimoji="1" sz="2800">
          <a:solidFill>
            <a:schemeClr val="tx1"/>
          </a:solidFill>
          <a:latin typeface="Verdana" pitchFamily="34" charset="0"/>
          <a:ea typeface="+mn-ea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charset="2"/>
        <a:buChar char="§"/>
        <a:defRPr kumimoji="1" sz="2000">
          <a:solidFill>
            <a:schemeClr val="tx1"/>
          </a:solidFill>
          <a:latin typeface="Verdana" pitchFamily="34" charset="0"/>
          <a:ea typeface="+mn-ea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Verdana" pitchFamily="34" charset="0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Verdana" pitchFamily="34" charset="0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Verdana" pitchFamily="34" charset="0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Verdana" pitchFamily="34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slide" Target="slide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43.xml"/><Relationship Id="rId3" Type="http://schemas.openxmlformats.org/officeDocument/2006/relationships/slide" Target="slide24.xml"/><Relationship Id="rId7" Type="http://schemas.openxmlformats.org/officeDocument/2006/relationships/slide" Target="slide3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31.xml"/><Relationship Id="rId5" Type="http://schemas.openxmlformats.org/officeDocument/2006/relationships/slide" Target="slide29.xml"/><Relationship Id="rId4" Type="http://schemas.openxmlformats.org/officeDocument/2006/relationships/slide" Target="slide27.xml"/><Relationship Id="rId9" Type="http://schemas.openxmlformats.org/officeDocument/2006/relationships/slide" Target="slide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2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62.png"/><Relationship Id="rId4" Type="http://schemas.openxmlformats.org/officeDocument/2006/relationships/image" Target="../media/image7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07.png"/><Relationship Id="rId4" Type="http://schemas.openxmlformats.org/officeDocument/2006/relationships/image" Target="../media/image1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910.pn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12" Type="http://schemas.openxmlformats.org/officeDocument/2006/relationships/image" Target="../media/image8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11" Type="http://schemas.openxmlformats.org/officeDocument/2006/relationships/image" Target="../media/image710.png"/><Relationship Id="rId5" Type="http://schemas.openxmlformats.org/officeDocument/2006/relationships/slide" Target="slide21.xml"/><Relationship Id="rId10" Type="http://schemas.openxmlformats.org/officeDocument/2006/relationships/image" Target="../media/image610.png"/><Relationship Id="rId4" Type="http://schemas.openxmlformats.org/officeDocument/2006/relationships/slide" Target="slide7.xml"/><Relationship Id="rId9" Type="http://schemas.openxmlformats.org/officeDocument/2006/relationships/image" Target="../media/image510.png"/><Relationship Id="rId1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7.png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slide" Target="slide8.xml"/><Relationship Id="rId4" Type="http://schemas.openxmlformats.org/officeDocument/2006/relationships/slide" Target="slide6.xml"/><Relationship Id="rId9" Type="http://schemas.openxmlformats.org/officeDocument/2006/relationships/slide" Target="slide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46026" y="1764176"/>
            <a:ext cx="11499948" cy="2387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Latent variable model </a:t>
            </a:r>
            <a:r>
              <a:rPr lang="en-US" altLang="zh-CN" sz="4000" dirty="0">
                <a:solidFill>
                  <a:schemeClr val="accent1">
                    <a:lumMod val="75000"/>
                  </a:schemeClr>
                </a:solidFill>
              </a:rPr>
              <a:t>for neural </a:t>
            </a:r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</a:rPr>
              <a:t>population analysis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422710"/>
            <a:ext cx="9144000" cy="1505650"/>
          </a:xfrm>
        </p:spPr>
        <p:txBody>
          <a:bodyPr>
            <a:normAutofit/>
          </a:bodyPr>
          <a:lstStyle/>
          <a:p>
            <a:r>
              <a:rPr kumimoji="1" lang="zh-CN" altLang="en-US" b="1" u="sng" dirty="0"/>
              <a:t>分享人：孙华琴</a:t>
            </a:r>
            <a:endParaRPr kumimoji="1" lang="en-US" altLang="zh-CN" b="1" u="sng" dirty="0"/>
          </a:p>
          <a:p>
            <a:r>
              <a:rPr kumimoji="1" lang="en-US" altLang="zh-CN" b="1" u="sng" dirty="0"/>
              <a:t>2024.01.12</a:t>
            </a:r>
          </a:p>
        </p:txBody>
      </p:sp>
    </p:spTree>
    <p:extLst>
      <p:ext uri="{BB962C8B-B14F-4D97-AF65-F5344CB8AC3E}">
        <p14:creationId xmlns:p14="http://schemas.microsoft.com/office/powerpoint/2010/main" val="3927744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>
                <a:hlinkClick r:id="rId3" action="ppaction://hlinksldjump"/>
              </a:rPr>
              <a:t>SwapVAE</a:t>
            </a:r>
            <a:r>
              <a:rPr lang="en-US" altLang="zh-CN" dirty="0">
                <a:hlinkClick r:id="rId3" action="ppaction://hlinksldjump"/>
              </a:rPr>
              <a:t>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F3DA0-DB3C-4085-8CF7-84FFE5C4CBD1}"/>
              </a:ext>
            </a:extLst>
          </p:cNvPr>
          <p:cNvSpPr txBox="1"/>
          <p:nvPr/>
        </p:nvSpPr>
        <p:spPr>
          <a:xfrm>
            <a:off x="966883" y="1359701"/>
            <a:ext cx="3485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真实数据上，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比别的方法更好的解缠的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C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Latent</a:t>
            </a:r>
            <a:r>
              <a:rPr lang="zh-CN" altLang="en-US" sz="2000" b="1" dirty="0"/>
              <a:t>与行为数据相关且比别人好（</a:t>
            </a:r>
            <a:r>
              <a:rPr lang="en-US" altLang="zh-CN" sz="2000" b="1" dirty="0"/>
              <a:t>D +Table 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定量的比较解缠效果（</a:t>
            </a:r>
            <a:r>
              <a:rPr lang="en-US" altLang="zh-CN" sz="2000" b="1" dirty="0"/>
              <a:t>E</a:t>
            </a:r>
            <a:r>
              <a:rPr lang="zh-CN" altLang="en-US" sz="2000" b="1" dirty="0"/>
              <a:t>）</a:t>
            </a:r>
            <a:endParaRPr lang="en-US" altLang="zh-CN" sz="2000" b="1" dirty="0"/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5491C4-3156-4460-9CA7-08203F4345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337" y="1343991"/>
            <a:ext cx="5644175" cy="38396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C383A2-9492-4230-B53B-141EEF2191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1097" y="3235160"/>
            <a:ext cx="5247303" cy="18640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E23AD3-BF43-4153-9FFD-E03B02782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1097" y="5136612"/>
            <a:ext cx="5644176" cy="1309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183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faeLVM</a:t>
            </a:r>
            <a:r>
              <a:rPr lang="en-US" altLang="zh-CN" dirty="0"/>
              <a:t>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B4F7C1A-BB39-4E66-9D2F-C29669CE33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810"/>
          <a:stretch/>
        </p:blipFill>
        <p:spPr>
          <a:xfrm>
            <a:off x="1422718" y="4394607"/>
            <a:ext cx="2870829" cy="159013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6255239" y="1366982"/>
            <a:ext cx="5419104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约束</a:t>
            </a:r>
            <a:r>
              <a:rPr kumimoji="1" lang="en-US" altLang="zh-CN" sz="1600" b="1" dirty="0"/>
              <a:t>latent model</a:t>
            </a:r>
            <a:r>
              <a:rPr kumimoji="1" lang="zh-CN" altLang="en-US" sz="1600" b="1" dirty="0"/>
              <a:t>的</a:t>
            </a:r>
            <a:r>
              <a:rPr kumimoji="1" lang="en-US" altLang="zh-CN" sz="1600" b="1" dirty="0"/>
              <a:t>observation function</a:t>
            </a:r>
            <a:r>
              <a:rPr kumimoji="1" lang="zh-CN" altLang="en-US" sz="1600" b="1" dirty="0"/>
              <a:t>使得简单好解释</a:t>
            </a:r>
            <a:endParaRPr kumimoji="1" lang="en-US" altLang="zh-CN" sz="1600" b="1" dirty="0"/>
          </a:p>
          <a:p>
            <a:pPr marL="571500" lvl="1" indent="-5715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将</a:t>
            </a:r>
            <a:r>
              <a:rPr kumimoji="1" lang="en-US" altLang="zh-CN" sz="1600" b="1" dirty="0" err="1"/>
              <a:t>nn</a:t>
            </a:r>
            <a:r>
              <a:rPr kumimoji="1" lang="zh-CN" altLang="en-US" sz="1600" b="1" dirty="0"/>
              <a:t>换成</a:t>
            </a:r>
            <a:r>
              <a:rPr kumimoji="1" lang="en-US" altLang="zh-CN" sz="1600" b="1" dirty="0"/>
              <a:t>tuning curve</a:t>
            </a:r>
          </a:p>
          <a:p>
            <a:pPr marL="571500" lvl="1" indent="-5715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Ensemble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feature sharing</a:t>
            </a:r>
            <a:r>
              <a:rPr kumimoji="1" lang="zh-CN" altLang="en-US" sz="1600" b="1" dirty="0"/>
              <a:t>的神经元群里形成不同</a:t>
            </a:r>
            <a:r>
              <a:rPr kumimoji="1" lang="en-US" altLang="zh-CN" sz="1600" b="1" dirty="0"/>
              <a:t>group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8CBBCA0-7EE5-4471-A481-FAC242C39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0107" y="2983904"/>
            <a:ext cx="6662340" cy="338052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12A4FF9-C7CC-4058-93CC-359587D62B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0096" y="3041207"/>
            <a:ext cx="3753661" cy="138528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9933F67-E1E9-4F8C-A4FC-F34A79D1FB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114" y="1469187"/>
            <a:ext cx="4257177" cy="128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34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faeLVM</a:t>
            </a:r>
            <a:r>
              <a:rPr lang="en-US" altLang="zh-CN" dirty="0"/>
              <a:t>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966883" y="1412362"/>
            <a:ext cx="6110192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约束</a:t>
            </a:r>
            <a:r>
              <a:rPr kumimoji="1" lang="en-US" altLang="zh-CN" sz="1600" b="1" dirty="0"/>
              <a:t>latent model</a:t>
            </a:r>
            <a:r>
              <a:rPr kumimoji="1" lang="zh-CN" altLang="en-US" sz="1600" b="1" dirty="0"/>
              <a:t>的</a:t>
            </a:r>
            <a:r>
              <a:rPr kumimoji="1" lang="en-US" altLang="zh-CN" sz="1600" b="1" dirty="0"/>
              <a:t>observation function</a:t>
            </a:r>
            <a:r>
              <a:rPr kumimoji="1" lang="zh-CN" altLang="en-US" sz="1600" b="1" dirty="0"/>
              <a:t>使得简单好解释</a:t>
            </a:r>
            <a:endParaRPr kumimoji="1" lang="en-US" altLang="zh-CN" sz="1600" b="1" dirty="0"/>
          </a:p>
          <a:p>
            <a:pPr marL="571500" lvl="1" indent="-5715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1600" b="1" dirty="0"/>
              <a:t>将</a:t>
            </a:r>
            <a:r>
              <a:rPr kumimoji="1" lang="en-US" altLang="zh-CN" sz="1600" b="1" dirty="0" err="1"/>
              <a:t>nn</a:t>
            </a:r>
            <a:r>
              <a:rPr kumimoji="1" lang="zh-CN" altLang="en-US" sz="1600" b="1" dirty="0"/>
              <a:t>换成</a:t>
            </a:r>
            <a:r>
              <a:rPr kumimoji="1" lang="en-US" altLang="zh-CN" sz="1600" b="1" dirty="0"/>
              <a:t>simple tuning curve</a:t>
            </a:r>
          </a:p>
          <a:p>
            <a:pPr marL="571500" lvl="1" indent="-57150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en-US" altLang="zh-CN" sz="1600" b="1" dirty="0"/>
              <a:t>Ensemble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feature sharing</a:t>
            </a:r>
            <a:r>
              <a:rPr kumimoji="1" lang="zh-CN" altLang="en-US" sz="1600" b="1" dirty="0"/>
              <a:t>的神经元群里形成不同</a:t>
            </a:r>
            <a:r>
              <a:rPr kumimoji="1" lang="en-US" altLang="zh-CN" sz="1600" b="1" dirty="0"/>
              <a:t>group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5E30528-6BD3-42FD-B568-74CBC4AFB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104" y="1374815"/>
            <a:ext cx="4809993" cy="14705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2248C4-05EF-4948-AEF5-9044BA242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3659" y="3118631"/>
            <a:ext cx="4554229" cy="12263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CDE8530-20B8-4735-9E54-22D51DAFC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3659" y="4532038"/>
            <a:ext cx="4669971" cy="7438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D79C80-D515-4FEC-8048-A7E69A4A49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400" y="5554199"/>
            <a:ext cx="4553230" cy="65864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F3D6015-BB58-40E1-BC30-48D68660F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2949" y="2858277"/>
            <a:ext cx="5559223" cy="282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314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faeLVM</a:t>
            </a:r>
            <a:r>
              <a:rPr lang="en-US" altLang="zh-CN" dirty="0"/>
              <a:t>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F3DA0-DB3C-4085-8CF7-84FFE5C4CBD1}"/>
              </a:ext>
            </a:extLst>
          </p:cNvPr>
          <p:cNvSpPr txBox="1"/>
          <p:nvPr/>
        </p:nvSpPr>
        <p:spPr>
          <a:xfrm>
            <a:off x="934811" y="1601036"/>
            <a:ext cx="2709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仿真实验上，</a:t>
            </a:r>
            <a:endParaRPr lang="en-US" altLang="zh-CN" sz="2000" b="1" dirty="0"/>
          </a:p>
          <a:p>
            <a:r>
              <a:rPr lang="zh-CN" altLang="en-US" sz="2000" b="1" dirty="0"/>
              <a:t>预测的</a:t>
            </a:r>
            <a:r>
              <a:rPr lang="en-US" altLang="zh-CN" sz="2000" b="1" dirty="0" err="1"/>
              <a:t>fr</a:t>
            </a:r>
            <a:r>
              <a:rPr lang="zh-CN" altLang="en-US" sz="2000" b="1" dirty="0"/>
              <a:t>，以及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更优</a:t>
            </a:r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60321E-A66C-411C-ABE5-5C241AF5D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969" y="1203360"/>
            <a:ext cx="7827302" cy="24302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71E2AC4-3CB5-4AD8-B821-F19F946E7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63" y="4076566"/>
            <a:ext cx="7477325" cy="217209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EB47766-0C2E-4061-B5E3-2741BEF7AFC8}"/>
              </a:ext>
            </a:extLst>
          </p:cNvPr>
          <p:cNvSpPr txBox="1"/>
          <p:nvPr/>
        </p:nvSpPr>
        <p:spPr>
          <a:xfrm>
            <a:off x="868207" y="3733470"/>
            <a:ext cx="2709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仿真实验上，</a:t>
            </a:r>
            <a:endParaRPr lang="en-US" altLang="zh-CN" sz="2000" b="1" dirty="0"/>
          </a:p>
          <a:p>
            <a:r>
              <a:rPr lang="zh-CN" altLang="en-US" sz="2000" b="1" dirty="0"/>
              <a:t>与模型假设相关的</a:t>
            </a:r>
            <a:r>
              <a:rPr lang="en-US" altLang="zh-CN" sz="2000" b="1" dirty="0"/>
              <a:t>ensemble</a:t>
            </a:r>
            <a:r>
              <a:rPr lang="zh-CN" altLang="en-US" sz="2000" b="1" dirty="0"/>
              <a:t>的准确性</a:t>
            </a:r>
          </a:p>
        </p:txBody>
      </p:sp>
    </p:spTree>
    <p:extLst>
      <p:ext uri="{BB962C8B-B14F-4D97-AF65-F5344CB8AC3E}">
        <p14:creationId xmlns:p14="http://schemas.microsoft.com/office/powerpoint/2010/main" val="8230585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1" sz="4000" b="1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faeLVM</a:t>
            </a:r>
            <a:r>
              <a:rPr lang="en-US" altLang="zh-CN" dirty="0"/>
              <a:t>-result</a:t>
            </a:r>
            <a:endParaRPr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F3DA0-DB3C-4085-8CF7-84FFE5C4CBD1}"/>
              </a:ext>
            </a:extLst>
          </p:cNvPr>
          <p:cNvSpPr txBox="1"/>
          <p:nvPr/>
        </p:nvSpPr>
        <p:spPr>
          <a:xfrm>
            <a:off x="965096" y="1267094"/>
            <a:ext cx="108666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真实数据上（已知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的物理意义，</a:t>
            </a:r>
            <a:r>
              <a:rPr lang="en-US" altLang="zh-CN" sz="2000" b="1" dirty="0"/>
              <a:t>easy</a:t>
            </a:r>
            <a:r>
              <a:rPr lang="zh-CN" altLang="en-US" sz="2000" b="1" dirty="0"/>
              <a:t>版本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不具有</a:t>
            </a:r>
            <a:r>
              <a:rPr lang="en-US" altLang="zh-CN" sz="2000" b="1" dirty="0"/>
              <a:t>ensemble</a:t>
            </a:r>
            <a:r>
              <a:rPr lang="zh-CN" altLang="en-US" sz="2000" b="1" dirty="0"/>
              <a:t>特性，只对</a:t>
            </a:r>
            <a:r>
              <a:rPr lang="en-US" altLang="zh-CN" sz="2000" b="1" dirty="0"/>
              <a:t>head</a:t>
            </a:r>
            <a:r>
              <a:rPr lang="zh-CN" altLang="en-US" sz="2000" b="1" dirty="0"/>
              <a:t>的方向有</a:t>
            </a:r>
            <a:r>
              <a:rPr lang="en-US" altLang="zh-CN" sz="2000" b="1" dirty="0"/>
              <a:t>tuning</a:t>
            </a:r>
            <a:r>
              <a:rPr lang="zh-CN" altLang="en-US" sz="2000" b="1" dirty="0"/>
              <a:t>）：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学到的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与行为相关（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）；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预测的</a:t>
            </a:r>
            <a:r>
              <a:rPr lang="en-US" altLang="zh-CN" sz="2000" b="1" dirty="0" err="1"/>
              <a:t>fr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B,C</a:t>
            </a:r>
            <a:r>
              <a:rPr lang="zh-CN" altLang="en-US" sz="2000" b="1" dirty="0"/>
              <a:t>），以及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D</a:t>
            </a:r>
            <a:r>
              <a:rPr lang="zh-CN" altLang="en-US" sz="2000" b="1" dirty="0"/>
              <a:t>）更优</a:t>
            </a:r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240A3C-823D-4937-AE6C-345F06FBA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310" y="2694804"/>
            <a:ext cx="9593446" cy="267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80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kumimoji="1" sz="4000" b="1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>
                <a:hlinkClick r:id="rId3" action="ppaction://hlinksldjump"/>
              </a:rPr>
              <a:t>faeLVM</a:t>
            </a:r>
            <a:r>
              <a:rPr lang="en-US" altLang="zh-CN" dirty="0">
                <a:hlinkClick r:id="rId3" action="ppaction://hlinksldjump"/>
              </a:rPr>
              <a:t>-result</a:t>
            </a:r>
            <a:endParaRPr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EB47766-0C2E-4061-B5E3-2741BEF7AFC8}"/>
              </a:ext>
            </a:extLst>
          </p:cNvPr>
          <p:cNvSpPr txBox="1"/>
          <p:nvPr/>
        </p:nvSpPr>
        <p:spPr>
          <a:xfrm>
            <a:off x="966883" y="1334631"/>
            <a:ext cx="27091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真实数据上（已知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的物理意义，</a:t>
            </a:r>
            <a:r>
              <a:rPr lang="en-US" altLang="zh-CN" sz="2000" b="1" dirty="0"/>
              <a:t>hard</a:t>
            </a:r>
            <a:r>
              <a:rPr lang="zh-CN" altLang="en-US" sz="2000" b="1" dirty="0"/>
              <a:t>版本</a:t>
            </a:r>
            <a:r>
              <a:rPr lang="en-US" altLang="zh-CN" sz="2000" b="1" dirty="0"/>
              <a:t>-</a:t>
            </a:r>
            <a:r>
              <a:rPr lang="zh-CN" altLang="en-US" sz="2000" b="1" dirty="0"/>
              <a:t>具有</a:t>
            </a:r>
            <a:r>
              <a:rPr lang="en-US" altLang="zh-CN" sz="2000" b="1" dirty="0"/>
              <a:t>ensemble</a:t>
            </a:r>
            <a:r>
              <a:rPr lang="zh-CN" altLang="en-US" sz="2000" b="1" dirty="0"/>
              <a:t>特性，对于</a:t>
            </a:r>
            <a:r>
              <a:rPr lang="en-US" altLang="zh-CN" sz="2000" b="1" dirty="0"/>
              <a:t>space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head direction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speed</a:t>
            </a:r>
            <a:r>
              <a:rPr lang="zh-CN" altLang="en-US" sz="2000" b="1" dirty="0"/>
              <a:t>），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模型的</a:t>
            </a:r>
            <a:r>
              <a:rPr lang="en-US" altLang="zh-CN" sz="2000" b="1" dirty="0"/>
              <a:t>ensemble</a:t>
            </a:r>
            <a:r>
              <a:rPr lang="zh-CN" altLang="en-US" sz="2000" b="1" dirty="0"/>
              <a:t>假设成功学到（</a:t>
            </a:r>
            <a:r>
              <a:rPr lang="en-US" altLang="zh-CN" sz="2000" b="1" dirty="0"/>
              <a:t>A,B,C</a:t>
            </a:r>
            <a:r>
              <a:rPr lang="zh-CN" altLang="en-US" sz="2000" b="1" dirty="0"/>
              <a:t>）；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预测的参数确实与行为数据（</a:t>
            </a:r>
            <a:r>
              <a:rPr lang="en-US" altLang="zh-CN" sz="2000" b="1" dirty="0"/>
              <a:t>tuning</a:t>
            </a:r>
            <a:r>
              <a:rPr lang="zh-CN" altLang="en-US" sz="2000" b="1" dirty="0"/>
              <a:t>表现）相关（</a:t>
            </a:r>
            <a:r>
              <a:rPr lang="en-US" altLang="zh-CN" sz="2000" b="1" dirty="0"/>
              <a:t>D,E</a:t>
            </a:r>
            <a:r>
              <a:rPr lang="zh-CN" altLang="en-US" sz="2000" b="1" dirty="0"/>
              <a:t>）</a:t>
            </a:r>
            <a:endParaRPr lang="en-US" altLang="zh-CN" sz="20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12FA57-8246-46F1-99F1-62D38AD95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795" y="1309500"/>
            <a:ext cx="7433877" cy="4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911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pi-VAE-method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6472970" y="1535004"/>
            <a:ext cx="4595080" cy="1433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结合</a:t>
            </a:r>
            <a:r>
              <a:rPr kumimoji="1" lang="en-US" altLang="zh-CN" sz="1600" b="1" dirty="0"/>
              <a:t>tuning model</a:t>
            </a:r>
            <a:r>
              <a:rPr kumimoji="1" lang="zh-CN" altLang="en-US" sz="1600" b="1" dirty="0"/>
              <a:t>（任务回归神经信号，可解释但</a:t>
            </a:r>
            <a:r>
              <a:rPr kumimoji="1" lang="en-US" altLang="zh-CN" sz="1600" b="1" dirty="0"/>
              <a:t>underfitting</a:t>
            </a:r>
            <a:r>
              <a:rPr kumimoji="1" lang="zh-CN" altLang="en-US" sz="1600" b="1" dirty="0"/>
              <a:t>）和</a:t>
            </a:r>
            <a:r>
              <a:rPr kumimoji="1" lang="en-US" altLang="zh-CN" sz="1600" b="1" dirty="0"/>
              <a:t>latent model</a:t>
            </a:r>
            <a:r>
              <a:rPr kumimoji="1" lang="zh-CN" altLang="en-US" sz="1600" b="1" dirty="0"/>
              <a:t>（低维</a:t>
            </a:r>
            <a:r>
              <a:rPr kumimoji="1" lang="en-US" altLang="zh-CN" sz="1600" b="1" dirty="0"/>
              <a:t>latent</a:t>
            </a:r>
            <a:r>
              <a:rPr kumimoji="1" lang="zh-CN" altLang="en-US" sz="1600" b="1" dirty="0"/>
              <a:t>还原神经信号，表征的信息多但是难以解释）</a:t>
            </a:r>
            <a:endParaRPr kumimoji="1" lang="en-US" altLang="zh-CN" sz="1600" b="1" dirty="0"/>
          </a:p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得到的</a:t>
            </a:r>
            <a:r>
              <a:rPr kumimoji="1" lang="en-US" altLang="zh-CN" sz="1600" b="1" dirty="0"/>
              <a:t>latent model</a:t>
            </a:r>
            <a:r>
              <a:rPr kumimoji="1" lang="zh-CN" altLang="en-US" sz="1600" b="1" dirty="0"/>
              <a:t>使得表征更加可解释和可识别</a:t>
            </a:r>
            <a:endParaRPr kumimoji="1" lang="en-US" altLang="zh-CN" sz="1600" b="1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918D0C8-2286-4EF1-A6F2-EE476D617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973" y="3302367"/>
            <a:ext cx="6125531" cy="258395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22A2B123-4FCF-4605-9373-6E4DE335B267}"/>
              </a:ext>
            </a:extLst>
          </p:cNvPr>
          <p:cNvGrpSpPr/>
          <p:nvPr/>
        </p:nvGrpSpPr>
        <p:grpSpPr>
          <a:xfrm>
            <a:off x="925975" y="1423202"/>
            <a:ext cx="5448319" cy="1481880"/>
            <a:chOff x="925975" y="1423202"/>
            <a:chExt cx="5448319" cy="148188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CA3B1DC-0471-40B0-AEBD-36E182119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5975" y="1519542"/>
              <a:ext cx="5448319" cy="138554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DBF1D6DF-35B6-4485-8673-C52C9579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3582" y="1423202"/>
              <a:ext cx="5253107" cy="251045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59E308F9-83AB-4085-8128-93DD10F113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949" y="3334638"/>
            <a:ext cx="3581400" cy="5810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C6FF12E-2AF1-4510-BD8E-A2884606AA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975" y="3797222"/>
            <a:ext cx="3933210" cy="71512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F7C0C93-E767-4E3B-83FC-2164A6E75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975" y="4519060"/>
            <a:ext cx="5396748" cy="46472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AF93D56F-FD73-4AD8-8193-02C0C6B943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177" y="4999980"/>
            <a:ext cx="3133725" cy="59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366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Pi-VAE-result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F3DA0-DB3C-4085-8CF7-84FFE5C4CBD1}"/>
              </a:ext>
            </a:extLst>
          </p:cNvPr>
          <p:cNvSpPr txBox="1"/>
          <p:nvPr/>
        </p:nvSpPr>
        <p:spPr>
          <a:xfrm>
            <a:off x="966883" y="1514541"/>
            <a:ext cx="2709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仿真实验上，</a:t>
            </a:r>
            <a:endParaRPr lang="en-US" altLang="zh-CN" sz="2000" b="1" dirty="0"/>
          </a:p>
          <a:p>
            <a:r>
              <a:rPr lang="zh-CN" altLang="en-US" sz="2000" b="1" dirty="0"/>
              <a:t>预测的离散和连续的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更优</a:t>
            </a:r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006D812-7A81-4D3F-9424-D23C1F338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899" y="1514541"/>
            <a:ext cx="7255669" cy="3448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389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83584C-AB0F-495A-8DAC-FE00CA5D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519" y="1191859"/>
            <a:ext cx="6976376" cy="5343459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Pi-VAE-result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F3DA0-DB3C-4085-8CF7-84FFE5C4CBD1}"/>
              </a:ext>
            </a:extLst>
          </p:cNvPr>
          <p:cNvSpPr txBox="1"/>
          <p:nvPr/>
        </p:nvSpPr>
        <p:spPr>
          <a:xfrm>
            <a:off x="966883" y="1359701"/>
            <a:ext cx="348504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真实数据上，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可以预测</a:t>
            </a:r>
            <a:r>
              <a:rPr lang="en-US" altLang="zh-CN" sz="2000" b="1" dirty="0" err="1"/>
              <a:t>fr</a:t>
            </a:r>
            <a:r>
              <a:rPr lang="zh-CN" altLang="en-US" sz="2000" b="1" dirty="0"/>
              <a:t>（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且比别的方法更优（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c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学到的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与行为相关（</a:t>
            </a:r>
            <a:r>
              <a:rPr lang="en-US" altLang="zh-CN" sz="2000" b="1" dirty="0" err="1"/>
              <a:t>d,e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可以预测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，具有一定解释性（</a:t>
            </a:r>
            <a:r>
              <a:rPr lang="en-US" altLang="zh-CN" sz="2000" b="1" dirty="0" err="1"/>
              <a:t>f,g,h,i</a:t>
            </a:r>
            <a:r>
              <a:rPr lang="zh-CN" altLang="en-US" sz="2000" b="1" dirty="0"/>
              <a:t>），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且比别的方法更优</a:t>
            </a:r>
            <a:r>
              <a:rPr lang="en-US" altLang="zh-CN" sz="2000" b="1" dirty="0"/>
              <a:t>(</a:t>
            </a:r>
            <a:r>
              <a:rPr lang="en-US" altLang="zh-CN" sz="2000" b="1" dirty="0" err="1"/>
              <a:t>j,k,l,m</a:t>
            </a:r>
            <a:r>
              <a:rPr lang="en-US" altLang="zh-CN" sz="2000" b="1" dirty="0"/>
              <a:t>)</a:t>
            </a:r>
            <a:endParaRPr lang="zh-CN" altLang="en-US" sz="2000" b="1" dirty="0"/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031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3A6F4F-6C8C-49F7-9406-B0A1102CE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19" y="1097959"/>
            <a:ext cx="7148526" cy="336060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Pi-VAE-result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F3DA0-DB3C-4085-8CF7-84FFE5C4CBD1}"/>
              </a:ext>
            </a:extLst>
          </p:cNvPr>
          <p:cNvSpPr txBox="1"/>
          <p:nvPr/>
        </p:nvSpPr>
        <p:spPr>
          <a:xfrm>
            <a:off x="966883" y="1359701"/>
            <a:ext cx="366053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真实数据上，发现了新的结构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数据（</a:t>
            </a:r>
            <a:r>
              <a:rPr lang="en-US" altLang="zh-CN" sz="2000" b="1" dirty="0"/>
              <a:t>a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学到的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与行为相关（</a:t>
            </a:r>
            <a:r>
              <a:rPr lang="en-US" altLang="zh-CN" sz="2000" b="1" dirty="0" err="1"/>
              <a:t>b,c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且比别的方法更优（</a:t>
            </a:r>
            <a:r>
              <a:rPr lang="en-US" altLang="zh-CN" sz="2000" b="1" dirty="0" err="1"/>
              <a:t>d,e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/>
              <a:t>学到的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有物理意义</a:t>
            </a:r>
            <a:endParaRPr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Latent1</a:t>
            </a:r>
            <a:r>
              <a:rPr lang="zh-CN" altLang="en-US" sz="2000" b="1" dirty="0"/>
              <a:t>有节律（</a:t>
            </a:r>
            <a:r>
              <a:rPr lang="en-US" altLang="zh-CN" sz="2000" b="1" dirty="0" err="1"/>
              <a:t>f,g,h,i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000" b="1" dirty="0"/>
              <a:t>Latent2</a:t>
            </a:r>
            <a:r>
              <a:rPr lang="zh-CN" altLang="en-US" sz="2000" b="1" dirty="0"/>
              <a:t>表示位置（</a:t>
            </a:r>
            <a:r>
              <a:rPr lang="en-US" altLang="zh-CN" sz="2000" b="1" dirty="0"/>
              <a:t>f</a:t>
            </a:r>
            <a:r>
              <a:rPr lang="zh-CN" altLang="en-US" sz="2000" b="1" dirty="0"/>
              <a:t>）</a:t>
            </a:r>
            <a:endParaRPr lang="en-US" altLang="zh-CN" sz="2000" b="1" dirty="0"/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1680A0-83F3-44FB-BD14-49768DB6F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153" y="4533797"/>
            <a:ext cx="4959116" cy="183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53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一、</a:t>
            </a:r>
            <a:r>
              <a:rPr kumimoji="1" lang="en" altLang="zh-CN" dirty="0"/>
              <a:t> </a:t>
            </a:r>
            <a:r>
              <a:rPr kumimoji="1" lang="zh-CN" altLang="en-US" dirty="0"/>
              <a:t>研究背景与目标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708FE8B-590B-4C81-ADFB-6D9083C0ACF4}"/>
              </a:ext>
            </a:extLst>
          </p:cNvPr>
          <p:cNvSpPr txBox="1"/>
          <p:nvPr/>
        </p:nvSpPr>
        <p:spPr>
          <a:xfrm>
            <a:off x="838201" y="1223533"/>
            <a:ext cx="107072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</a:rPr>
              <a:t>背景：</a:t>
            </a:r>
            <a:endParaRPr lang="en-US" altLang="zh-CN" sz="2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大规模的神经记录让基于单个神经元的神经特性</a:t>
            </a:r>
            <a:r>
              <a:rPr lang="zh-CN" altLang="en-US" sz="2400" b="1" u="sng" dirty="0"/>
              <a:t>分析</a:t>
            </a:r>
            <a:r>
              <a:rPr lang="zh-CN" altLang="en-US" sz="2400" b="1" dirty="0"/>
              <a:t>面临挑战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单次</a:t>
            </a:r>
            <a:r>
              <a:rPr lang="en-US" altLang="zh-CN" sz="2400" b="1" dirty="0"/>
              <a:t>trial</a:t>
            </a:r>
            <a:r>
              <a:rPr lang="zh-CN" altLang="en-US" sz="2400" b="1" dirty="0"/>
              <a:t>的神经数据变化是有用信息，而基于单个神经元的分析多是</a:t>
            </a:r>
            <a:r>
              <a:rPr lang="en-US" altLang="zh-CN" sz="2400" b="1" dirty="0"/>
              <a:t>trial</a:t>
            </a:r>
            <a:r>
              <a:rPr lang="zh-CN" altLang="en-US" sz="2400" b="1" dirty="0"/>
              <a:t>的平均，这会导致信息损失</a:t>
            </a:r>
            <a:r>
              <a:rPr lang="en-US" altLang="zh-CN" sz="2400" b="1" dirty="0"/>
              <a:t>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神经元间存在协调反应的相互作用，使得单个神经元的反应非常复杂，</a:t>
            </a:r>
            <a:r>
              <a:rPr lang="zh-CN" altLang="en-US" sz="2400" b="1" u="sng" dirty="0"/>
              <a:t>难以分析</a:t>
            </a:r>
            <a:r>
              <a:rPr lang="en-US" altLang="zh-CN" sz="2400" b="1" dirty="0"/>
              <a:t>[1]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将高维数据降维到几个可解释的</a:t>
            </a:r>
            <a:r>
              <a:rPr lang="en-US" altLang="zh-CN" sz="2400" b="1" dirty="0"/>
              <a:t>latent</a:t>
            </a:r>
            <a:r>
              <a:rPr lang="zh-CN" altLang="en-US" sz="2400" b="1" dirty="0"/>
              <a:t>有助于数据</a:t>
            </a:r>
            <a:r>
              <a:rPr lang="zh-CN" altLang="en-US" sz="2400" b="1" u="sng" dirty="0"/>
              <a:t>分析</a:t>
            </a:r>
            <a:r>
              <a:rPr lang="en-US" altLang="zh-CN" sz="2400" b="1" dirty="0"/>
              <a:t>[2]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C5A33C2-CDC6-434D-88CC-9872F63BC474}"/>
              </a:ext>
            </a:extLst>
          </p:cNvPr>
          <p:cNvSpPr txBox="1"/>
          <p:nvPr/>
        </p:nvSpPr>
        <p:spPr>
          <a:xfrm>
            <a:off x="838200" y="3901189"/>
            <a:ext cx="111967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</a:rPr>
              <a:t>目标</a:t>
            </a:r>
            <a:r>
              <a:rPr lang="en-US" altLang="zh-CN" sz="2400" b="1" dirty="0">
                <a:solidFill>
                  <a:srgbClr val="002060"/>
                </a:solidFill>
              </a:rPr>
              <a:t>-</a:t>
            </a:r>
            <a:r>
              <a:rPr lang="zh-CN" altLang="en-US" sz="2400" b="1" dirty="0">
                <a:solidFill>
                  <a:srgbClr val="002060"/>
                </a:solidFill>
              </a:rPr>
              <a:t>数据分析：</a:t>
            </a:r>
            <a:endParaRPr lang="en-US" altLang="zh-CN" sz="2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在低维的</a:t>
            </a:r>
            <a:r>
              <a:rPr lang="en-US" altLang="zh-CN" sz="2400" b="1" dirty="0"/>
              <a:t>latent</a:t>
            </a:r>
            <a:r>
              <a:rPr lang="zh-CN" altLang="en-US" sz="2400" b="1" dirty="0"/>
              <a:t>上会有有意义的表征</a:t>
            </a:r>
            <a:endParaRPr lang="en-US" altLang="zh-CN" sz="24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B85C2D-D10E-4264-9935-60468D353180}"/>
              </a:ext>
            </a:extLst>
          </p:cNvPr>
          <p:cNvSpPr txBox="1"/>
          <p:nvPr/>
        </p:nvSpPr>
        <p:spPr>
          <a:xfrm>
            <a:off x="838200" y="4732186"/>
            <a:ext cx="11196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</a:rPr>
              <a:t>对应的结果：</a:t>
            </a:r>
            <a:endParaRPr lang="en-US" altLang="zh-CN" sz="2400" b="1" dirty="0">
              <a:solidFill>
                <a:srgbClr val="00206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确实学到了有效表征（比别的方法更好的表征，表现在重构和泛化的指标更好）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无监督的表征与行为数据有相关性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新发现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方法的创新的话：符合假设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新约束的结果出现</a:t>
            </a:r>
            <a:endParaRPr lang="en-US" altLang="zh-CN" sz="24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840B67-6642-49F7-AC5B-B5467AB5CF3B}"/>
              </a:ext>
            </a:extLst>
          </p:cNvPr>
          <p:cNvSpPr/>
          <p:nvPr/>
        </p:nvSpPr>
        <p:spPr>
          <a:xfrm>
            <a:off x="1012692" y="6119785"/>
            <a:ext cx="1062957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US" altLang="zh-CN" sz="1200" dirty="0"/>
              <a:t> Cunningham J P, Yu B M. Dimensionality reduction for large-scale neural recordings[J]. Nature neuroscience, 2014, 17(11): 1500-1509.</a:t>
            </a:r>
          </a:p>
          <a:p>
            <a:r>
              <a:rPr lang="en-US" altLang="zh-CN" sz="1000" dirty="0">
                <a:solidFill>
                  <a:srgbClr val="222222"/>
                </a:solidFill>
                <a:latin typeface="Arial" panose="020B0604020202020204" pitchFamily="34" charset="0"/>
              </a:rPr>
              <a:t>[2]</a:t>
            </a:r>
            <a:r>
              <a:rPr lang="en-US" altLang="zh-CN" sz="1000" dirty="0"/>
              <a:t> </a:t>
            </a:r>
            <a:r>
              <a:rPr lang="en-US" altLang="zh-CN" sz="1200" dirty="0"/>
              <a:t>Hurwitz C, </a:t>
            </a:r>
            <a:r>
              <a:rPr lang="en-US" altLang="zh-CN" sz="1200" dirty="0" err="1"/>
              <a:t>Kudryashova</a:t>
            </a:r>
            <a:r>
              <a:rPr lang="en-US" altLang="zh-CN" sz="1200" dirty="0"/>
              <a:t> N, </a:t>
            </a:r>
            <a:r>
              <a:rPr lang="en-US" altLang="zh-CN" sz="1200" dirty="0" err="1"/>
              <a:t>Onken</a:t>
            </a:r>
            <a:r>
              <a:rPr lang="en-US" altLang="zh-CN" sz="1200" dirty="0"/>
              <a:t> A, et al. Building population models for large-scale neural recordings: Opportunities and pitfalls[J]. Current opinion in neurobiology, 2021, 70: 64-73.</a:t>
            </a:r>
            <a:r>
              <a:rPr lang="en-US" altLang="zh-CN" sz="1000" dirty="0"/>
              <a:t>.</a:t>
            </a:r>
          </a:p>
          <a:p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84692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6BC01C2-7D16-4DB0-986D-9AF079358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4129" y="3046514"/>
            <a:ext cx="7558467" cy="324981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>
                <a:hlinkClick r:id="rId4" action="ppaction://hlinksldjump"/>
              </a:rPr>
              <a:t>Pi-VAE-result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F3DA0-DB3C-4085-8CF7-84FFE5C4CBD1}"/>
              </a:ext>
            </a:extLst>
          </p:cNvPr>
          <p:cNvSpPr txBox="1"/>
          <p:nvPr/>
        </p:nvSpPr>
        <p:spPr>
          <a:xfrm>
            <a:off x="966883" y="1359701"/>
            <a:ext cx="48704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与现有方法比较</a:t>
            </a:r>
            <a:endParaRPr lang="en-US" altLang="zh-CN" sz="2000" b="1" dirty="0"/>
          </a:p>
          <a:p>
            <a:r>
              <a:rPr lang="zh-CN" altLang="en-US" sz="2000" b="1" dirty="0"/>
              <a:t>我们的方法更具有可解释性，单个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的物理意义明确</a:t>
            </a:r>
            <a:endParaRPr lang="en-US" altLang="zh-CN" sz="2000" b="1" dirty="0"/>
          </a:p>
          <a:p>
            <a:r>
              <a:rPr lang="en-US" altLang="zh-CN" sz="2000" b="1" dirty="0"/>
              <a:t>UMAP-supervise nonlinear</a:t>
            </a:r>
            <a:r>
              <a:rPr lang="zh-CN" altLang="en-US" sz="2000" b="1" dirty="0"/>
              <a:t>：无时序信息</a:t>
            </a:r>
            <a:endParaRPr lang="en-US" altLang="zh-CN" sz="2000" b="1" dirty="0"/>
          </a:p>
          <a:p>
            <a:r>
              <a:rPr lang="en-US" altLang="zh-CN" sz="2000" b="1" dirty="0" err="1"/>
              <a:t>LFADS,PfLDS</a:t>
            </a:r>
            <a:r>
              <a:rPr lang="en-US" altLang="zh-CN" sz="2000" b="1" dirty="0"/>
              <a:t>: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smooth but entangled</a:t>
            </a:r>
          </a:p>
          <a:p>
            <a:r>
              <a:rPr lang="en-US" altLang="zh-CN" sz="2000" b="1" dirty="0" err="1"/>
              <a:t>dPCA</a:t>
            </a:r>
            <a:r>
              <a:rPr lang="en-US" altLang="zh-CN" sz="2000" b="1" dirty="0"/>
              <a:t>: entangled time and directions</a:t>
            </a:r>
          </a:p>
          <a:p>
            <a:endParaRPr lang="en-US" altLang="zh-CN" sz="2000" b="1" dirty="0"/>
          </a:p>
          <a:p>
            <a:endParaRPr lang="en-US" altLang="zh-CN" sz="2000" b="1" dirty="0"/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FC00B2-C465-4293-A200-79692DBBA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9648" y="1359701"/>
            <a:ext cx="3050314" cy="154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三、</a:t>
            </a:r>
            <a:r>
              <a:rPr kumimoji="1" lang="en-US" altLang="zh-CN" dirty="0"/>
              <a:t>dynamic model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162D7FE-89AA-4AAD-905F-251B3000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04" y="1432914"/>
            <a:ext cx="7621985" cy="422330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F1EC134-AE50-486E-AB47-BF1ED8D35007}"/>
              </a:ext>
            </a:extLst>
          </p:cNvPr>
          <p:cNvSpPr/>
          <p:nvPr/>
        </p:nvSpPr>
        <p:spPr>
          <a:xfrm>
            <a:off x="781210" y="6436837"/>
            <a:ext cx="1062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US" altLang="zh-CN" sz="900" dirty="0"/>
              <a:t> </a:t>
            </a:r>
            <a:r>
              <a:rPr lang="en-US" altLang="zh-CN" sz="1100" dirty="0"/>
              <a:t>Hurwitz C, </a:t>
            </a:r>
            <a:r>
              <a:rPr lang="en-US" altLang="zh-CN" sz="1100" dirty="0" err="1"/>
              <a:t>Kudryashova</a:t>
            </a:r>
            <a:r>
              <a:rPr lang="en-US" altLang="zh-CN" sz="1100" dirty="0"/>
              <a:t> N, </a:t>
            </a:r>
            <a:r>
              <a:rPr lang="en-US" altLang="zh-CN" sz="1100" dirty="0" err="1"/>
              <a:t>Onken</a:t>
            </a:r>
            <a:r>
              <a:rPr lang="en-US" altLang="zh-CN" sz="1100" dirty="0"/>
              <a:t> A, et al. Building population models for large-scale neural recordings: Opportunities and pitfalls[J]. Current opinion in neurobiology, 2021, 70: 64-73.</a:t>
            </a:r>
            <a:r>
              <a:rPr lang="en-US" altLang="zh-CN" sz="900" dirty="0"/>
              <a:t>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4DCB1B-82CC-43C5-B9CD-6E12FC959232}"/>
              </a:ext>
            </a:extLst>
          </p:cNvPr>
          <p:cNvSpPr/>
          <p:nvPr/>
        </p:nvSpPr>
        <p:spPr>
          <a:xfrm>
            <a:off x="868207" y="1317348"/>
            <a:ext cx="30626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Modeling the latent trajectories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endParaRPr lang="en-US" altLang="zh-CN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2060"/>
                </a:solidFill>
              </a:rPr>
              <a:t>State Space representation: </a:t>
            </a:r>
            <a:r>
              <a:rPr lang="en-US" altLang="zh-CN" dirty="0">
                <a:solidFill>
                  <a:srgbClr val="002060"/>
                </a:solidFill>
              </a:rPr>
              <a:t>Explicit  Evolution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2060"/>
                </a:solidFill>
              </a:rPr>
              <a:t>Moment representation: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the statistics of latent trajectories(GP),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the relationship of timesteps (contrastive learning)</a:t>
            </a:r>
          </a:p>
        </p:txBody>
      </p:sp>
    </p:spTree>
    <p:extLst>
      <p:ext uri="{BB962C8B-B14F-4D97-AF65-F5344CB8AC3E}">
        <p14:creationId xmlns:p14="http://schemas.microsoft.com/office/powerpoint/2010/main" val="749179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z="3100" dirty="0"/>
              <a:t>四、</a:t>
            </a:r>
            <a:r>
              <a:rPr kumimoji="1" lang="en-US" altLang="zh-CN" sz="3100" dirty="0"/>
              <a:t>State space representation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4754EA-6D6C-40DE-9C52-11437E1447E6}"/>
              </a:ext>
            </a:extLst>
          </p:cNvPr>
          <p:cNvSpPr/>
          <p:nvPr/>
        </p:nvSpPr>
        <p:spPr>
          <a:xfrm>
            <a:off x="966883" y="1117290"/>
            <a:ext cx="10855662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436391-DC1C-4A27-91D5-9A568BB3FEAA}"/>
              </a:ext>
            </a:extLst>
          </p:cNvPr>
          <p:cNvSpPr txBox="1"/>
          <p:nvPr/>
        </p:nvSpPr>
        <p:spPr>
          <a:xfrm>
            <a:off x="1131430" y="1266429"/>
            <a:ext cx="46690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Explicit  Evolution function:</a:t>
            </a:r>
          </a:p>
          <a:p>
            <a:r>
              <a:rPr lang="en-US" altLang="zh-CN" sz="2000" b="1" dirty="0">
                <a:solidFill>
                  <a:srgbClr val="002060"/>
                </a:solidFill>
              </a:rPr>
              <a:t>State Space representation</a:t>
            </a:r>
          </a:p>
          <a:p>
            <a:endParaRPr lang="en-US" altLang="zh-CN" sz="2000" b="1" dirty="0">
              <a:solidFill>
                <a:srgbClr val="002060"/>
              </a:solidFill>
            </a:endParaRPr>
          </a:p>
          <a:p>
            <a:endParaRPr lang="en-US" altLang="zh-CN" sz="2000" b="1" dirty="0">
              <a:solidFill>
                <a:srgbClr val="002060"/>
              </a:solidFill>
            </a:endParaRPr>
          </a:p>
          <a:p>
            <a:endParaRPr lang="en-US" altLang="zh-CN" sz="2000" b="1" dirty="0">
              <a:solidFill>
                <a:srgbClr val="002060"/>
              </a:solidFill>
            </a:endParaRPr>
          </a:p>
          <a:p>
            <a:endParaRPr lang="en-US" altLang="zh-CN" sz="2000" b="1" dirty="0">
              <a:solidFill>
                <a:srgbClr val="00206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F4A347-E3D1-4785-84CF-C198BB3F1DC0}"/>
              </a:ext>
            </a:extLst>
          </p:cNvPr>
          <p:cNvSpPr/>
          <p:nvPr/>
        </p:nvSpPr>
        <p:spPr>
          <a:xfrm>
            <a:off x="781210" y="6436837"/>
            <a:ext cx="1062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US" altLang="zh-CN" sz="900" dirty="0"/>
              <a:t> </a:t>
            </a:r>
            <a:r>
              <a:rPr lang="en-US" altLang="zh-CN" sz="1100" dirty="0"/>
              <a:t>Hurwitz C, </a:t>
            </a:r>
            <a:r>
              <a:rPr lang="en-US" altLang="zh-CN" sz="1100" dirty="0" err="1"/>
              <a:t>Kudryashova</a:t>
            </a:r>
            <a:r>
              <a:rPr lang="en-US" altLang="zh-CN" sz="1100" dirty="0"/>
              <a:t> N, </a:t>
            </a:r>
            <a:r>
              <a:rPr lang="en-US" altLang="zh-CN" sz="1100" dirty="0" err="1"/>
              <a:t>Onken</a:t>
            </a:r>
            <a:r>
              <a:rPr lang="en-US" altLang="zh-CN" sz="1100" dirty="0"/>
              <a:t> A, et al. Building population models for large-scale neural recordings: Opportunities and pitfalls[J]. Current opinion in neurobiology, 2021, 70: 64-73.</a:t>
            </a:r>
            <a:r>
              <a:rPr lang="en-US" altLang="zh-CN" sz="900" dirty="0"/>
              <a:t>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077C9A9-332C-4190-83C2-BF16064A5EF6}"/>
              </a:ext>
            </a:extLst>
          </p:cNvPr>
          <p:cNvGrpSpPr/>
          <p:nvPr/>
        </p:nvGrpSpPr>
        <p:grpSpPr>
          <a:xfrm>
            <a:off x="5145012" y="1122539"/>
            <a:ext cx="6506381" cy="3624488"/>
            <a:chOff x="3937138" y="1720189"/>
            <a:chExt cx="7621985" cy="4223304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14C09D9-0A92-4DA0-BC07-86FC1E9EE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37138" y="1720189"/>
              <a:ext cx="7621985" cy="4223304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9E9E0A4-B1B3-4103-BE7B-ABABCAEF3A6A}"/>
                </a:ext>
              </a:extLst>
            </p:cNvPr>
            <p:cNvSpPr/>
            <p:nvPr/>
          </p:nvSpPr>
          <p:spPr>
            <a:xfrm>
              <a:off x="4645892" y="3883129"/>
              <a:ext cx="1512170" cy="15663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D0E71026-BF04-408F-9B7D-51988522D26B}"/>
              </a:ext>
            </a:extLst>
          </p:cNvPr>
          <p:cNvSpPr/>
          <p:nvPr/>
        </p:nvSpPr>
        <p:spPr>
          <a:xfrm>
            <a:off x="1092731" y="2076047"/>
            <a:ext cx="3887734" cy="2585323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highlight>
                  <a:srgbClr val="FFFF00"/>
                </a:highlight>
              </a:rPr>
              <a:t>Trajectories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+Linear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r>
              <a:rPr lang="en-US" altLang="zh-CN" b="1" dirty="0" err="1">
                <a:solidFill>
                  <a:srgbClr val="002060"/>
                </a:solidFill>
              </a:rPr>
              <a:t>jPCA</a:t>
            </a:r>
            <a:r>
              <a:rPr lang="en-US" altLang="zh-CN" b="1" dirty="0">
                <a:solidFill>
                  <a:srgbClr val="002060"/>
                </a:solidFill>
              </a:rPr>
              <a:t> (2012-Nature)</a:t>
            </a:r>
            <a:r>
              <a:rPr lang="zh-CN" altLang="en-US" b="1" dirty="0">
                <a:solidFill>
                  <a:srgbClr val="002060"/>
                </a:solidFill>
              </a:rPr>
              <a:t>，</a:t>
            </a:r>
            <a:r>
              <a:rPr lang="en-US" altLang="zh-CN" b="1" dirty="0">
                <a:solidFill>
                  <a:srgbClr val="002060"/>
                </a:solidFill>
              </a:rPr>
              <a:t>PLDS (2011-NeurIPS)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+Switch-linear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r>
              <a:rPr lang="en-US" altLang="zh-CN" b="1" dirty="0">
                <a:solidFill>
                  <a:srgbClr val="002060"/>
                </a:solidFill>
              </a:rPr>
              <a:t>SLDS (2011-NeurIPS), </a:t>
            </a:r>
            <a:r>
              <a:rPr lang="en-US" altLang="zh-CN" b="1" dirty="0" err="1">
                <a:solidFill>
                  <a:srgbClr val="002060"/>
                </a:solidFill>
              </a:rPr>
              <a:t>rSLDS</a:t>
            </a:r>
            <a:r>
              <a:rPr lang="en-US" altLang="zh-CN" b="1" dirty="0">
                <a:solidFill>
                  <a:srgbClr val="002060"/>
                </a:solidFill>
              </a:rPr>
              <a:t> (2017-AIStat,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2020-ICLM)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+NN: LFADS (2018-Nature),  </a:t>
            </a:r>
            <a:r>
              <a:rPr lang="en-US" altLang="zh-CN" b="1" dirty="0" err="1">
                <a:solidFill>
                  <a:srgbClr val="002060"/>
                </a:solidFill>
              </a:rPr>
              <a:t>AutoLFADS</a:t>
            </a:r>
            <a:r>
              <a:rPr lang="en-US" altLang="zh-CN" b="1" dirty="0">
                <a:solidFill>
                  <a:srgbClr val="002060"/>
                </a:solidFill>
              </a:rPr>
              <a:t> (2022-Nature Methods)</a:t>
            </a:r>
            <a:r>
              <a:rPr lang="zh-CN" altLang="en-US" b="1" dirty="0">
                <a:solidFill>
                  <a:srgbClr val="002060"/>
                </a:solidFill>
              </a:rPr>
              <a:t>，</a:t>
            </a: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59D274-43CA-4434-9577-E96D966DB016}"/>
              </a:ext>
            </a:extLst>
          </p:cNvPr>
          <p:cNvSpPr/>
          <p:nvPr/>
        </p:nvSpPr>
        <p:spPr>
          <a:xfrm>
            <a:off x="1133572" y="5170117"/>
            <a:ext cx="3560185" cy="646331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highlight>
                  <a:srgbClr val="FFFF00"/>
                </a:highlight>
              </a:rPr>
              <a:t>Observation function</a:t>
            </a:r>
            <a:r>
              <a:rPr lang="zh-CN" altLang="en-US" b="1" dirty="0">
                <a:solidFill>
                  <a:srgbClr val="002060"/>
                </a:solidFill>
                <a:highlight>
                  <a:srgbClr val="FFFF00"/>
                </a:highlight>
              </a:rPr>
              <a:t>：</a:t>
            </a:r>
            <a:endParaRPr lang="en-US" altLang="zh-CN" b="1" dirty="0">
              <a:solidFill>
                <a:srgbClr val="002060"/>
              </a:solidFill>
              <a:highlight>
                <a:srgbClr val="FFFF00"/>
              </a:highlight>
            </a:endParaRPr>
          </a:p>
          <a:p>
            <a:r>
              <a:rPr lang="en-US" altLang="zh-CN" b="1" dirty="0">
                <a:solidFill>
                  <a:srgbClr val="002060"/>
                </a:solidFill>
              </a:rPr>
              <a:t>+NN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r>
              <a:rPr lang="en-US" altLang="zh-CN" b="1" dirty="0" err="1">
                <a:solidFill>
                  <a:srgbClr val="002060"/>
                </a:solidFill>
              </a:rPr>
              <a:t>PfLDS</a:t>
            </a:r>
            <a:r>
              <a:rPr lang="zh-CN" altLang="en-US" b="1" dirty="0">
                <a:solidFill>
                  <a:srgbClr val="002060"/>
                </a:solidFill>
              </a:rPr>
              <a:t>（</a:t>
            </a:r>
            <a:r>
              <a:rPr lang="en-US" altLang="zh-CN" b="1" dirty="0">
                <a:solidFill>
                  <a:srgbClr val="002060"/>
                </a:solidFill>
              </a:rPr>
              <a:t>2011-NeurIPS</a:t>
            </a:r>
            <a:r>
              <a:rPr lang="zh-CN" altLang="en-US" b="1" dirty="0">
                <a:solidFill>
                  <a:srgbClr val="002060"/>
                </a:solidFill>
              </a:rPr>
              <a:t>）</a:t>
            </a:r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5C2EDC-9B19-4269-A282-9FDCE6A18DAF}"/>
              </a:ext>
            </a:extLst>
          </p:cNvPr>
          <p:cNvSpPr/>
          <p:nvPr/>
        </p:nvSpPr>
        <p:spPr>
          <a:xfrm>
            <a:off x="5290564" y="4838816"/>
            <a:ext cx="6014108" cy="1477328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highlight>
                  <a:srgbClr val="FFFF00"/>
                </a:highlight>
              </a:rPr>
              <a:t>Latent information (</a:t>
            </a:r>
            <a:r>
              <a:rPr lang="zh-CN" altLang="en-US" b="1" dirty="0">
                <a:solidFill>
                  <a:srgbClr val="002060"/>
                </a:solidFill>
                <a:highlight>
                  <a:srgbClr val="FFFF00"/>
                </a:highlight>
              </a:rPr>
              <a:t>增加</a:t>
            </a:r>
            <a:r>
              <a:rPr lang="fr-FR" altLang="zh-CN" b="1" dirty="0">
                <a:solidFill>
                  <a:srgbClr val="002060"/>
                </a:solidFill>
                <a:highlight>
                  <a:srgbClr val="FFFF00"/>
                </a:highlight>
              </a:rPr>
              <a:t>disentanglemen</a:t>
            </a:r>
            <a:r>
              <a:rPr lang="en-US" altLang="zh-CN" b="1" dirty="0">
                <a:solidFill>
                  <a:srgbClr val="002060"/>
                </a:solidFill>
                <a:highlight>
                  <a:srgbClr val="FFFF00"/>
                </a:highlight>
              </a:rPr>
              <a:t>t)</a:t>
            </a:r>
            <a:r>
              <a:rPr lang="zh-CN" altLang="en-US" b="1" dirty="0">
                <a:solidFill>
                  <a:srgbClr val="002060"/>
                </a:solidFill>
                <a:highlight>
                  <a:srgbClr val="FFFF00"/>
                </a:highlight>
              </a:rPr>
              <a:t>：</a:t>
            </a:r>
            <a:endParaRPr lang="en-US" altLang="zh-CN" b="1" dirty="0">
              <a:solidFill>
                <a:srgbClr val="002060"/>
              </a:solidFill>
              <a:highlight>
                <a:srgbClr val="FFFF00"/>
              </a:highlight>
            </a:endParaRPr>
          </a:p>
          <a:p>
            <a:r>
              <a:rPr lang="en-US" altLang="zh-CN" b="1" dirty="0">
                <a:solidFill>
                  <a:srgbClr val="002060"/>
                </a:solidFill>
              </a:rPr>
              <a:t>+task information: PSID (2021,NN), TNDM(2021-NeurIPS)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++input information: IPSID (2023, </a:t>
            </a:r>
            <a:r>
              <a:rPr lang="en-US" altLang="zh-CN" b="1" dirty="0" err="1">
                <a:solidFill>
                  <a:srgbClr val="002060"/>
                </a:solidFill>
              </a:rPr>
              <a:t>bioRxiv</a:t>
            </a:r>
            <a:r>
              <a:rPr lang="en-US" altLang="zh-CN" b="1" dirty="0">
                <a:solidFill>
                  <a:srgbClr val="002060"/>
                </a:solidFill>
              </a:rPr>
              <a:t>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 latent distribution: SNLVM (2022-TNSRE)</a:t>
            </a:r>
          </a:p>
        </p:txBody>
      </p:sp>
    </p:spTree>
    <p:extLst>
      <p:ext uri="{BB962C8B-B14F-4D97-AF65-F5344CB8AC3E}">
        <p14:creationId xmlns:p14="http://schemas.microsoft.com/office/powerpoint/2010/main" val="18757663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4754EA-6D6C-40DE-9C52-11437E1447E6}"/>
              </a:ext>
            </a:extLst>
          </p:cNvPr>
          <p:cNvSpPr/>
          <p:nvPr/>
        </p:nvSpPr>
        <p:spPr>
          <a:xfrm>
            <a:off x="966883" y="1117290"/>
            <a:ext cx="10855662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F4A347-E3D1-4785-84CF-C198BB3F1DC0}"/>
              </a:ext>
            </a:extLst>
          </p:cNvPr>
          <p:cNvSpPr/>
          <p:nvPr/>
        </p:nvSpPr>
        <p:spPr>
          <a:xfrm>
            <a:off x="781210" y="6436837"/>
            <a:ext cx="1062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US" altLang="zh-CN" sz="900" dirty="0"/>
              <a:t> </a:t>
            </a:r>
            <a:r>
              <a:rPr lang="en-US" altLang="zh-CN" sz="1100" dirty="0"/>
              <a:t>Hurwitz C, </a:t>
            </a:r>
            <a:r>
              <a:rPr lang="en-US" altLang="zh-CN" sz="1100" dirty="0" err="1"/>
              <a:t>Kudryashova</a:t>
            </a:r>
            <a:r>
              <a:rPr lang="en-US" altLang="zh-CN" sz="1100" dirty="0"/>
              <a:t> N, </a:t>
            </a:r>
            <a:r>
              <a:rPr lang="en-US" altLang="zh-CN" sz="1100" dirty="0" err="1"/>
              <a:t>Onken</a:t>
            </a:r>
            <a:r>
              <a:rPr lang="en-US" altLang="zh-CN" sz="1100" dirty="0"/>
              <a:t> A, et al. Building population models for large-scale neural recordings: Opportunities and pitfalls[J]. Current opinion in neurobiology, 2021, 70: 64-73.</a:t>
            </a:r>
            <a:r>
              <a:rPr lang="en-US" altLang="zh-CN" sz="900" dirty="0"/>
              <a:t>.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157F12A4-C415-4D93-ADC2-A5A029D788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7180607"/>
              </p:ext>
            </p:extLst>
          </p:nvPr>
        </p:nvGraphicFramePr>
        <p:xfrm>
          <a:off x="966883" y="1150663"/>
          <a:ext cx="9546736" cy="533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7426">
                  <a:extLst>
                    <a:ext uri="{9D8B030D-6E8A-4147-A177-3AD203B41FA5}">
                      <a16:colId xmlns:a16="http://schemas.microsoft.com/office/drawing/2014/main" val="685622874"/>
                    </a:ext>
                  </a:extLst>
                </a:gridCol>
                <a:gridCol w="2013223">
                  <a:extLst>
                    <a:ext uri="{9D8B030D-6E8A-4147-A177-3AD203B41FA5}">
                      <a16:colId xmlns:a16="http://schemas.microsoft.com/office/drawing/2014/main" val="2695098411"/>
                    </a:ext>
                  </a:extLst>
                </a:gridCol>
                <a:gridCol w="1351735">
                  <a:extLst>
                    <a:ext uri="{9D8B030D-6E8A-4147-A177-3AD203B41FA5}">
                      <a16:colId xmlns:a16="http://schemas.microsoft.com/office/drawing/2014/main" val="2810039273"/>
                    </a:ext>
                  </a:extLst>
                </a:gridCol>
                <a:gridCol w="1394876">
                  <a:extLst>
                    <a:ext uri="{9D8B030D-6E8A-4147-A177-3AD203B41FA5}">
                      <a16:colId xmlns:a16="http://schemas.microsoft.com/office/drawing/2014/main" val="3069522063"/>
                    </a:ext>
                  </a:extLst>
                </a:gridCol>
                <a:gridCol w="1719476">
                  <a:extLst>
                    <a:ext uri="{9D8B030D-6E8A-4147-A177-3AD203B41FA5}">
                      <a16:colId xmlns:a16="http://schemas.microsoft.com/office/drawing/2014/main" val="4285794724"/>
                    </a:ext>
                  </a:extLst>
                </a:gridCol>
              </a:tblGrid>
              <a:tr h="431338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model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Mapping function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Addition information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35120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 err="1">
                          <a:solidFill>
                            <a:srgbClr val="002060"/>
                          </a:solidFill>
                          <a:hlinkClick r:id="rId3" action="ppaction://hlinksldjump"/>
                        </a:rPr>
                        <a:t>jPCA</a:t>
                      </a:r>
                      <a:r>
                        <a:rPr lang="en-US" altLang="zh-CN" sz="1400" b="1" dirty="0">
                          <a:solidFill>
                            <a:srgbClr val="002060"/>
                          </a:solidFill>
                          <a:hlinkClick r:id="rId3" action="ppaction://hlinksldjump"/>
                        </a:rPr>
                        <a:t> (2012-Nature)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err="1"/>
                        <a:t>Linear+scew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Gaussian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550014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002060"/>
                          </a:solidFill>
                          <a:hlinkClick r:id="rId4" action="ppaction://hlinksldjump"/>
                        </a:rPr>
                        <a:t>PLDS (2011-NeurIPS)</a:t>
                      </a:r>
                      <a:endParaRPr lang="en-US" altLang="zh-CN" sz="1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851631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002060"/>
                          </a:solidFill>
                          <a:hlinkClick r:id="rId5" action="ppaction://hlinksldjump"/>
                        </a:rPr>
                        <a:t>SLDS (2011-NeurIPS)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Switch-linear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Gaussian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No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21360"/>
                  </a:ext>
                </a:extLst>
              </a:tr>
              <a:tr h="4313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err="1">
                          <a:solidFill>
                            <a:srgbClr val="002060"/>
                          </a:solidFill>
                          <a:hlinkClick r:id="rId6" action="ppaction://hlinksldjump"/>
                        </a:rPr>
                        <a:t>rSLDS</a:t>
                      </a:r>
                      <a:r>
                        <a:rPr lang="en-US" altLang="zh-CN" sz="1400" b="1" dirty="0">
                          <a:solidFill>
                            <a:srgbClr val="002060"/>
                          </a:solidFill>
                          <a:hlinkClick r:id="rId6" action="ppaction://hlinksldjump"/>
                        </a:rPr>
                        <a:t> (2017-AIStat,</a:t>
                      </a:r>
                      <a:r>
                        <a:rPr lang="zh-CN" altLang="en-US" sz="1400" b="1" dirty="0">
                          <a:solidFill>
                            <a:srgbClr val="002060"/>
                          </a:solidFill>
                          <a:hlinkClick r:id="rId6" action="ppaction://hlinksldjump"/>
                        </a:rPr>
                        <a:t> </a:t>
                      </a:r>
                      <a:r>
                        <a:rPr lang="en-US" altLang="zh-CN" sz="1400" b="1" dirty="0">
                          <a:solidFill>
                            <a:srgbClr val="002060"/>
                          </a:solidFill>
                          <a:hlinkClick r:id="rId6" action="ppaction://hlinksldjump"/>
                        </a:rPr>
                        <a:t>2020-ICLM)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Recurrent s</a:t>
                      </a:r>
                      <a:r>
                        <a:rPr lang="en-US" altLang="zh-CN" sz="1400" b="1" dirty="0"/>
                        <a:t>witch-linear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Gaussian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No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870195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002060"/>
                          </a:solidFill>
                          <a:hlinkClick r:id="rId7" action="ppaction://hlinksldjump"/>
                        </a:rPr>
                        <a:t>LFADS (2018-Nature)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RNN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No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743240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965514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 err="1">
                          <a:solidFill>
                            <a:srgbClr val="002060"/>
                          </a:solidFill>
                          <a:hlinkClick r:id="rId8" action="ppaction://hlinksldjump"/>
                        </a:rPr>
                        <a:t>PfLDS</a:t>
                      </a:r>
                      <a:r>
                        <a:rPr lang="zh-CN" altLang="en-US" sz="1400" b="1" dirty="0">
                          <a:solidFill>
                            <a:srgbClr val="002060"/>
                          </a:solidFill>
                          <a:hlinkClick r:id="rId8" action="ppaction://hlinksldjump"/>
                        </a:rPr>
                        <a:t>（</a:t>
                      </a:r>
                      <a:r>
                        <a:rPr lang="en-US" altLang="zh-CN" sz="1400" b="1" dirty="0">
                          <a:solidFill>
                            <a:srgbClr val="002060"/>
                          </a:solidFill>
                          <a:hlinkClick r:id="rId8" action="ppaction://hlinksldjump"/>
                        </a:rPr>
                        <a:t>2011-NeurIPS</a:t>
                      </a:r>
                      <a:r>
                        <a:rPr lang="zh-CN" altLang="en-US" sz="1400" b="1" dirty="0">
                          <a:solidFill>
                            <a:srgbClr val="002060"/>
                          </a:solidFill>
                          <a:hlinkClick r:id="rId8" action="ppaction://hlinksldjump"/>
                        </a:rPr>
                        <a:t>）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No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06248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9780102"/>
                  </a:ext>
                </a:extLst>
              </a:tr>
              <a:tr h="431338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002060"/>
                          </a:solidFill>
                          <a:hlinkClick r:id="rId9" action="ppaction://hlinksldjump"/>
                        </a:rPr>
                        <a:t>PSID (2021-NN)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Behavior projection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720821"/>
                  </a:ext>
                </a:extLst>
              </a:tr>
              <a:tr h="4313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IPSID (2023-bioRxiv)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 err="1"/>
                        <a:t>Linear+input</a:t>
                      </a:r>
                      <a:r>
                        <a:rPr lang="en-US" altLang="zh-CN" sz="1400" b="1" dirty="0"/>
                        <a:t> dynamics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Behavior projection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489717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TNDM(2021-NeurIPS)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RNN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Behavior decoding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137121"/>
                  </a:ext>
                </a:extLst>
              </a:tr>
              <a:tr h="431338">
                <a:tc>
                  <a:txBody>
                    <a:bodyPr/>
                    <a:lstStyle/>
                    <a:p>
                      <a:r>
                        <a:rPr lang="en-US" altLang="zh-CN" sz="1400" b="1" dirty="0" err="1">
                          <a:solidFill>
                            <a:srgbClr val="002060"/>
                          </a:solidFill>
                        </a:rPr>
                        <a:t>AutoLFADS</a:t>
                      </a:r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 (2022-Nature Methods)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RNN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Mask enhancement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7286293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SNLVM (2022-TNSRE)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RNN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Latent distribution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8109582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594A5DC-25FA-4157-8516-4F9780631526}"/>
              </a:ext>
            </a:extLst>
          </p:cNvPr>
          <p:cNvSpPr/>
          <p:nvPr/>
        </p:nvSpPr>
        <p:spPr>
          <a:xfrm>
            <a:off x="942141" y="1620940"/>
            <a:ext cx="9546736" cy="180805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C7ABDE-255F-4C10-A83F-6321E1CF5E83}"/>
              </a:ext>
            </a:extLst>
          </p:cNvPr>
          <p:cNvSpPr/>
          <p:nvPr/>
        </p:nvSpPr>
        <p:spPr>
          <a:xfrm>
            <a:off x="10488878" y="1820036"/>
            <a:ext cx="13336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Dynamics</a:t>
            </a:r>
            <a:r>
              <a:rPr lang="zh-CN" altLang="en-US" b="1" dirty="0">
                <a:solidFill>
                  <a:srgbClr val="C00000"/>
                </a:solidFill>
              </a:rPr>
              <a:t>从</a:t>
            </a:r>
            <a:r>
              <a:rPr lang="en-US" altLang="zh-CN" b="1" dirty="0">
                <a:solidFill>
                  <a:srgbClr val="C00000"/>
                </a:solidFill>
              </a:rPr>
              <a:t>linear</a:t>
            </a:r>
            <a:r>
              <a:rPr lang="zh-CN" altLang="en-US" b="1" dirty="0">
                <a:solidFill>
                  <a:srgbClr val="C00000"/>
                </a:solidFill>
              </a:rPr>
              <a:t>到</a:t>
            </a:r>
            <a:r>
              <a:rPr lang="en-US" altLang="zh-CN" b="1" dirty="0">
                <a:solidFill>
                  <a:srgbClr val="C00000"/>
                </a:solidFill>
              </a:rPr>
              <a:t>nonlinear</a:t>
            </a:r>
            <a:r>
              <a:rPr lang="zh-CN" altLang="en-US" b="1" dirty="0">
                <a:solidFill>
                  <a:srgbClr val="C00000"/>
                </a:solidFill>
              </a:rPr>
              <a:t>的进化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27B7E5D-E11D-453C-A420-F21D64304A93}"/>
              </a:ext>
            </a:extLst>
          </p:cNvPr>
          <p:cNvSpPr/>
          <p:nvPr/>
        </p:nvSpPr>
        <p:spPr>
          <a:xfrm>
            <a:off x="942141" y="3723110"/>
            <a:ext cx="9546736" cy="30832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B068479-985B-46A4-A00E-6DBB3A18FC45}"/>
              </a:ext>
            </a:extLst>
          </p:cNvPr>
          <p:cNvSpPr/>
          <p:nvPr/>
        </p:nvSpPr>
        <p:spPr>
          <a:xfrm>
            <a:off x="10538361" y="3679642"/>
            <a:ext cx="1333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Mapping function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4FC919D-D3AF-4EB3-8818-0908F1F4159C}"/>
              </a:ext>
            </a:extLst>
          </p:cNvPr>
          <p:cNvSpPr/>
          <p:nvPr/>
        </p:nvSpPr>
        <p:spPr>
          <a:xfrm>
            <a:off x="979254" y="4365277"/>
            <a:ext cx="9546736" cy="13420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08F2A2A-F05B-41B0-953D-7D3531C60CFA}"/>
              </a:ext>
            </a:extLst>
          </p:cNvPr>
          <p:cNvSpPr/>
          <p:nvPr/>
        </p:nvSpPr>
        <p:spPr>
          <a:xfrm>
            <a:off x="10545912" y="4587803"/>
            <a:ext cx="13336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加入行为信息来解缠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602812B-2DBA-4C38-A603-7222FDD2B781}"/>
              </a:ext>
            </a:extLst>
          </p:cNvPr>
          <p:cNvSpPr/>
          <p:nvPr/>
        </p:nvSpPr>
        <p:spPr>
          <a:xfrm>
            <a:off x="966882" y="5710189"/>
            <a:ext cx="9546736" cy="7869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CA8D865-290A-48B7-B0AD-3DA737C7AA94}"/>
              </a:ext>
            </a:extLst>
          </p:cNvPr>
          <p:cNvSpPr/>
          <p:nvPr/>
        </p:nvSpPr>
        <p:spPr>
          <a:xfrm>
            <a:off x="10627552" y="5845574"/>
            <a:ext cx="13336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模型优化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323B873C-CBD7-432C-A90D-5C0E7D5831A5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z="3100" dirty="0"/>
              <a:t>四、</a:t>
            </a:r>
            <a:r>
              <a:rPr kumimoji="1" lang="en-US" altLang="zh-CN" sz="3100" dirty="0"/>
              <a:t>State space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504534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jPCA</a:t>
            </a:r>
            <a:r>
              <a:rPr lang="en-US" altLang="zh-CN" dirty="0"/>
              <a:t>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7379825" y="1507078"/>
            <a:ext cx="3709473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对于神经数据的多相反应的一个解释</a:t>
            </a:r>
            <a:endParaRPr kumimoji="1" lang="en-US" altLang="zh-CN" sz="1600" b="1" dirty="0"/>
          </a:p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非节律运动的神经信号中也存在节律反应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Schneider S, Lee J H, Mathis M W. Learnable latent embeddings for joint </a:t>
            </a:r>
            <a:r>
              <a:rPr lang="en-US" altLang="zh-CN" sz="1400" dirty="0" err="1"/>
              <a:t>behavioural</a:t>
            </a:r>
            <a:r>
              <a:rPr lang="en-US" altLang="zh-CN" sz="1400" dirty="0"/>
              <a:t> and neural analysis[J]. Nature, 2023: 1-9.</a:t>
            </a:r>
            <a:endParaRPr lang="zh-CN" altLang="en-US" sz="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4EC905-201A-4626-9253-0094D3BB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83" y="1267094"/>
            <a:ext cx="5859970" cy="193927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65A19E-85F0-45BD-BA8B-98FF0350AA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065" y="3157636"/>
            <a:ext cx="4676775" cy="838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A6697E-929A-48AC-AAA5-1EF5F81601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1778" y="4292644"/>
            <a:ext cx="4867275" cy="1895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C33816-D8FC-4E16-955E-34A43706CA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531" y="4250951"/>
            <a:ext cx="5200708" cy="145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786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jPCA</a:t>
            </a:r>
            <a:r>
              <a:rPr lang="en-US" altLang="zh-CN" dirty="0"/>
              <a:t>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985048" y="1319002"/>
            <a:ext cx="3709473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对于节律运动中，单个神经元展示出相似的震荡</a:t>
            </a:r>
            <a:r>
              <a:rPr kumimoji="1" lang="en-US" altLang="zh-CN" sz="1600" b="1" dirty="0"/>
              <a:t>(</a:t>
            </a:r>
            <a:r>
              <a:rPr kumimoji="1" lang="en-US" altLang="zh-CN" sz="1600" b="1" dirty="0" err="1"/>
              <a:t>a,b</a:t>
            </a:r>
            <a:r>
              <a:rPr kumimoji="1" lang="en-US" altLang="zh-CN" sz="1600" b="1" dirty="0"/>
              <a:t>)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Churchland M </a:t>
            </a:r>
            <a:r>
              <a:rPr lang="en-US" altLang="zh-CN" sz="1200" dirty="0" err="1"/>
              <a:t>M</a:t>
            </a:r>
            <a:r>
              <a:rPr lang="en-US" altLang="zh-CN" sz="1200" dirty="0"/>
              <a:t>, Cunningham J P, Kaufman M T, et al. Neural population dynamics during reaching[J]. Nature, 2012, 487(7405): 51-56</a:t>
            </a:r>
            <a:r>
              <a:rPr lang="en-US" altLang="zh-CN" sz="1100" dirty="0"/>
              <a:t>.</a:t>
            </a:r>
            <a:r>
              <a:rPr lang="en-US" altLang="zh-CN" sz="1000" dirty="0"/>
              <a:t>.</a:t>
            </a:r>
            <a:endParaRPr lang="zh-CN" altLang="en-US" sz="3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D928CFA-22F8-470C-9B9A-41AB70879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719" y="1378491"/>
            <a:ext cx="5914398" cy="480817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E40A95B-B8D1-4E19-A996-59686354404D}"/>
              </a:ext>
            </a:extLst>
          </p:cNvPr>
          <p:cNvSpPr txBox="1"/>
          <p:nvPr/>
        </p:nvSpPr>
        <p:spPr>
          <a:xfrm>
            <a:off x="994131" y="1982149"/>
            <a:ext cx="3709473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根据运动生成的假设，可以学到</a:t>
            </a:r>
            <a:r>
              <a:rPr kumimoji="1" lang="en-US" altLang="zh-CN" sz="1600" b="1" dirty="0"/>
              <a:t>rotation</a:t>
            </a:r>
            <a:r>
              <a:rPr kumimoji="1" lang="zh-CN" altLang="en-US" sz="1600" b="1" dirty="0"/>
              <a:t>的</a:t>
            </a:r>
            <a:r>
              <a:rPr kumimoji="1" lang="en-US" altLang="zh-CN" sz="1600" b="1" dirty="0"/>
              <a:t>latent</a:t>
            </a:r>
            <a:r>
              <a:rPr kumimoji="1" lang="zh-CN" altLang="en-US" sz="1600" b="1" dirty="0"/>
              <a:t>（</a:t>
            </a:r>
            <a:r>
              <a:rPr kumimoji="1" lang="en-US" altLang="zh-CN" sz="1600" b="1" dirty="0" err="1"/>
              <a:t>d,e</a:t>
            </a:r>
            <a:r>
              <a:rPr kumimoji="1" lang="zh-CN" altLang="en-US" sz="1600" b="1" dirty="0"/>
              <a:t>）</a:t>
            </a:r>
            <a:endParaRPr kumimoji="1" lang="en-US" altLang="zh-CN" sz="1600" b="1" dirty="0"/>
          </a:p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6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6A39DA4-5D98-437D-8F26-F27F75F95753}"/>
              </a:ext>
            </a:extLst>
          </p:cNvPr>
          <p:cNvSpPr txBox="1"/>
          <p:nvPr/>
        </p:nvSpPr>
        <p:spPr>
          <a:xfrm>
            <a:off x="994131" y="2632971"/>
            <a:ext cx="3709473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然而非节律运动，也存在蕾西的准震荡特性（</a:t>
            </a:r>
            <a:r>
              <a:rPr kumimoji="1" lang="en-US" altLang="zh-CN" sz="1600" b="1" dirty="0" err="1"/>
              <a:t>c,f</a:t>
            </a:r>
            <a:r>
              <a:rPr kumimoji="1" lang="zh-CN" altLang="en-US" sz="1600" b="1" dirty="0"/>
              <a:t>）</a:t>
            </a:r>
            <a:endParaRPr kumimoji="1" lang="en-US" altLang="zh-CN" sz="1600" b="1" dirty="0"/>
          </a:p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600" b="1" dirty="0"/>
          </a:p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100836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>
                <a:hlinkClick r:id="rId3" action="ppaction://hlinksldjump"/>
              </a:rPr>
              <a:t>jPCA</a:t>
            </a:r>
            <a:r>
              <a:rPr lang="en-US" altLang="zh-CN" dirty="0">
                <a:hlinkClick r:id="rId3" action="ppaction://hlinksldjump"/>
              </a:rPr>
              <a:t>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985048" y="1319002"/>
            <a:ext cx="3709473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神经元的反应与</a:t>
            </a:r>
            <a:r>
              <a:rPr kumimoji="1" lang="en-US" altLang="zh-CN" sz="1600" b="1" dirty="0"/>
              <a:t>prepare</a:t>
            </a:r>
            <a:r>
              <a:rPr kumimoji="1" lang="zh-CN" altLang="en-US" sz="1600" b="1" dirty="0"/>
              <a:t>和</a:t>
            </a:r>
            <a:r>
              <a:rPr kumimoji="1" lang="en-US" altLang="zh-CN" sz="1600" b="1" dirty="0"/>
              <a:t>move</a:t>
            </a:r>
            <a:r>
              <a:rPr kumimoji="1" lang="zh-CN" altLang="en-US" sz="1600" b="1" dirty="0"/>
              <a:t>有关，且多样，复杂</a:t>
            </a:r>
            <a:endParaRPr kumimoji="1" lang="en-US" altLang="zh-CN" sz="1600" b="1" dirty="0"/>
          </a:p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但是，似乎都存在</a:t>
            </a:r>
            <a:r>
              <a:rPr kumimoji="1" lang="en-US" altLang="zh-CN" sz="1600" b="1" dirty="0"/>
              <a:t>1-1.5</a:t>
            </a:r>
            <a:r>
              <a:rPr kumimoji="1" lang="zh-CN" altLang="en-US" sz="1600" b="1" dirty="0"/>
              <a:t>个周期的震荡在运动开始前开始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Churchland M </a:t>
            </a:r>
            <a:r>
              <a:rPr lang="en-US" altLang="zh-CN" sz="1200" dirty="0" err="1"/>
              <a:t>M</a:t>
            </a:r>
            <a:r>
              <a:rPr lang="en-US" altLang="zh-CN" sz="1200" dirty="0"/>
              <a:t>, Cunningham J P, Kaufman M T, et al. Neural population dynamics during reaching[J]. Nature, 2012, 487(7405): 51-56</a:t>
            </a:r>
            <a:r>
              <a:rPr lang="en-US" altLang="zh-CN" sz="1100" dirty="0"/>
              <a:t>.</a:t>
            </a:r>
            <a:r>
              <a:rPr lang="en-US" altLang="zh-CN" sz="1000" dirty="0"/>
              <a:t>.</a:t>
            </a:r>
            <a:endParaRPr lang="zh-CN" altLang="en-US" sz="3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BF0BE07-00F2-4E6E-A763-336222A51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913" y="1465717"/>
            <a:ext cx="6470358" cy="487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008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>
                <a:hlinkClick r:id="rId3" action="ppaction://hlinksldjump"/>
              </a:rPr>
              <a:t>PLDS-method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8458581" y="3548204"/>
            <a:ext cx="2523243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从</a:t>
            </a:r>
            <a:r>
              <a:rPr kumimoji="1" lang="en-US" altLang="zh-CN" sz="1600" b="1" dirty="0"/>
              <a:t>spike-response GLM</a:t>
            </a:r>
            <a:r>
              <a:rPr kumimoji="1" lang="zh-CN" altLang="en-US" sz="1600" b="1" dirty="0"/>
              <a:t>到</a:t>
            </a:r>
            <a:r>
              <a:rPr kumimoji="1" lang="en-US" altLang="zh-CN" sz="1600" b="1" dirty="0"/>
              <a:t>latent variable model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Macke J H, </a:t>
            </a:r>
            <a:r>
              <a:rPr lang="en-US" altLang="zh-CN" sz="1200" dirty="0" err="1"/>
              <a:t>Buesing</a:t>
            </a:r>
            <a:r>
              <a:rPr lang="en-US" altLang="zh-CN" sz="1200" dirty="0"/>
              <a:t> L, Cunningham J P, et al. Empirical models of spiking in neural populations[J]. Advances in neural information processing systems, 2011, 24.</a:t>
            </a:r>
            <a:endParaRPr lang="zh-CN" altLang="en-US" sz="5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B49A7D-3E1B-4A90-A69D-C5E27C4AC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857" y="1395924"/>
            <a:ext cx="7534275" cy="13144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CE71494-A69D-4C2E-8A8F-5DA0514417FE}"/>
              </a:ext>
            </a:extLst>
          </p:cNvPr>
          <p:cNvSpPr/>
          <p:nvPr/>
        </p:nvSpPr>
        <p:spPr>
          <a:xfrm>
            <a:off x="1420020" y="1231515"/>
            <a:ext cx="69691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/>
              <a:t>Advances in neural information processing systems, 2011, 24.</a:t>
            </a:r>
            <a:endParaRPr lang="zh-CN" altLang="en-US" sz="16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D67E1F1-D888-4A51-823A-53F940A2F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732" y="2593154"/>
            <a:ext cx="7391400" cy="18383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ADBB495-DD73-48A5-B52C-38646AE4C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2494" y="4412536"/>
            <a:ext cx="7381875" cy="93345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250ACEE-1467-4D16-8F9F-4CAAC52C5D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9778" y="5271722"/>
            <a:ext cx="6168242" cy="101174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9F503701-2B1F-4B3A-BA38-D11A5AA6CE7E}"/>
              </a:ext>
            </a:extLst>
          </p:cNvPr>
          <p:cNvSpPr/>
          <p:nvPr/>
        </p:nvSpPr>
        <p:spPr>
          <a:xfrm>
            <a:off x="3401667" y="5024892"/>
            <a:ext cx="2536366" cy="3511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FDBD907-B35B-4C53-9FA3-0AD30B499D3F}"/>
              </a:ext>
            </a:extLst>
          </p:cNvPr>
          <p:cNvSpPr/>
          <p:nvPr/>
        </p:nvSpPr>
        <p:spPr>
          <a:xfrm>
            <a:off x="2876889" y="4092382"/>
            <a:ext cx="3533436" cy="35119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077A2CCC-07E6-43D7-AE72-0B6ACD3849A1}"/>
              </a:ext>
            </a:extLst>
          </p:cNvPr>
          <p:cNvSpPr/>
          <p:nvPr/>
        </p:nvSpPr>
        <p:spPr>
          <a:xfrm>
            <a:off x="3981409" y="3817069"/>
            <a:ext cx="1533566" cy="2753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05886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PLDS-method-</a:t>
            </a:r>
            <a:r>
              <a:rPr lang="zh-CN" altLang="en-US" dirty="0"/>
              <a:t>补充材料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8255370" y="2023051"/>
            <a:ext cx="2523243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en-US" altLang="zh-CN" sz="1600" b="1" dirty="0"/>
              <a:t>PLDS</a:t>
            </a:r>
            <a:r>
              <a:rPr kumimoji="1" lang="zh-CN" altLang="en-US" sz="1600" b="1" dirty="0"/>
              <a:t>很好的教程，包括几种求解的方式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Macke J H, </a:t>
            </a:r>
            <a:r>
              <a:rPr lang="en-US" altLang="zh-CN" sz="1100" dirty="0" err="1"/>
              <a:t>Buesing</a:t>
            </a:r>
            <a:r>
              <a:rPr lang="en-US" altLang="zh-CN" sz="1100" dirty="0"/>
              <a:t> L, </a:t>
            </a:r>
            <a:r>
              <a:rPr lang="en-US" altLang="zh-CN" sz="1100" dirty="0" err="1"/>
              <a:t>Sahani</a:t>
            </a:r>
            <a:r>
              <a:rPr lang="en-US" altLang="zh-CN" sz="1100" dirty="0"/>
              <a:t> M. Estimating state and parameters in state space models of spike trains[J]. Advanced state space methods for neural and clinical data, 2015, 137.</a:t>
            </a:r>
            <a:endParaRPr lang="zh-CN" altLang="en-US" sz="1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0852BD-6CD1-4EEC-AB8C-DA0C61031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83" y="1267094"/>
            <a:ext cx="6905625" cy="399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43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7588283" y="1908313"/>
            <a:ext cx="2523243" cy="35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多段线性近似非线性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/>
              <a:t>Petreska</a:t>
            </a:r>
            <a:r>
              <a:rPr lang="en-US" altLang="zh-CN" sz="1100" dirty="0"/>
              <a:t> B, Yu B M, Cunningham J P, et al. Dynamical segmentation of single trials from population neural data[J]. Advances in neural information processing systems, 2011, 24.</a:t>
            </a:r>
            <a:endParaRPr lang="zh-CN" altLang="en-US" sz="1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77FE84-720B-4C01-81F7-E9CFF282A947}"/>
              </a:ext>
            </a:extLst>
          </p:cNvPr>
          <p:cNvGrpSpPr/>
          <p:nvPr/>
        </p:nvGrpSpPr>
        <p:grpSpPr>
          <a:xfrm>
            <a:off x="948935" y="1391824"/>
            <a:ext cx="7038561" cy="1666020"/>
            <a:chOff x="948935" y="1391824"/>
            <a:chExt cx="7038561" cy="166602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E71494-A69D-4C2E-8A8F-5DA0514417FE}"/>
                </a:ext>
              </a:extLst>
            </p:cNvPr>
            <p:cNvSpPr/>
            <p:nvPr/>
          </p:nvSpPr>
          <p:spPr>
            <a:xfrm>
              <a:off x="1018384" y="1391824"/>
              <a:ext cx="69691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Advances in neural information processing systems, 2011, 24.</a:t>
              </a:r>
              <a:endParaRPr lang="zh-CN" altLang="en-US" sz="1600" b="1" dirty="0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E816463-2B1F-4FBE-A765-FB2CBB04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935" y="1707853"/>
              <a:ext cx="6344445" cy="1349991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044ECF89-BF7E-41C6-BEEE-42EDE999E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173" y="3664194"/>
            <a:ext cx="3050314" cy="6125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48BF211-1A6F-4A58-BCD1-45B8F9C0BA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4592" y="3172194"/>
            <a:ext cx="6693477" cy="61150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2050F9E-7149-4F0D-BA48-D1F88A70BF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9592" y="4283326"/>
            <a:ext cx="6136718" cy="75841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259130D-EAB3-43DB-AC87-04FFEDF7C2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6012" y="5432064"/>
            <a:ext cx="6910635" cy="75841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1FC0EE0-5658-4C98-B8A0-B0A8E70C66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878" y="3601082"/>
            <a:ext cx="4209167" cy="1971628"/>
          </a:xfrm>
          <a:prstGeom prst="rect">
            <a:avLst/>
          </a:prstGeom>
        </p:spPr>
      </p:pic>
      <p:sp>
        <p:nvSpPr>
          <p:cNvPr id="20" name="标题 1">
            <a:extLst>
              <a:ext uri="{FF2B5EF4-FFF2-40B4-BE49-F238E27FC236}">
                <a16:creationId xmlns:a16="http://schemas.microsoft.com/office/drawing/2014/main" id="{6CCEBAF5-ECBD-44EC-8067-583B0DCC6429}"/>
              </a:ext>
            </a:extLst>
          </p:cNvPr>
          <p:cNvSpPr txBox="1">
            <a:spLocks/>
          </p:cNvSpPr>
          <p:nvPr/>
        </p:nvSpPr>
        <p:spPr>
          <a:xfrm>
            <a:off x="786240" y="476093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SLDS-method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2F137AC-E045-41BF-9367-C94009150CFE}"/>
              </a:ext>
            </a:extLst>
          </p:cNvPr>
          <p:cNvSpPr/>
          <p:nvPr/>
        </p:nvSpPr>
        <p:spPr>
          <a:xfrm>
            <a:off x="7883096" y="4759039"/>
            <a:ext cx="1933616" cy="2753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C40A8A6-2A17-4612-A55C-6054AAA8790C}"/>
              </a:ext>
            </a:extLst>
          </p:cNvPr>
          <p:cNvSpPr/>
          <p:nvPr/>
        </p:nvSpPr>
        <p:spPr>
          <a:xfrm>
            <a:off x="7331680" y="3916219"/>
            <a:ext cx="3050314" cy="2753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15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二、</a:t>
            </a:r>
            <a:r>
              <a:rPr kumimoji="1" lang="en" altLang="zh-CN" dirty="0"/>
              <a:t> </a:t>
            </a:r>
            <a:r>
              <a:rPr kumimoji="1" lang="zh-CN" altLang="en-US" dirty="0"/>
              <a:t>公开数据集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840B67-6642-49F7-AC5B-B5467AB5CF3B}"/>
              </a:ext>
            </a:extLst>
          </p:cNvPr>
          <p:cNvSpPr/>
          <p:nvPr/>
        </p:nvSpPr>
        <p:spPr>
          <a:xfrm>
            <a:off x="781210" y="6436837"/>
            <a:ext cx="10629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Pei F, Ye J. Neural </a:t>
            </a:r>
            <a:r>
              <a:rPr lang="en-US" altLang="zh-CN" sz="1100" dirty="0" err="1"/>
              <a:t>Latents</a:t>
            </a:r>
            <a:r>
              <a:rPr lang="en-US" altLang="zh-CN" sz="1100" dirty="0"/>
              <a:t> Benchmark ‘21: Evaluating latent variable models of neural population activity[C]//35th Conference on Neural Information Processing Systems. 2022.</a:t>
            </a:r>
            <a:endParaRPr lang="en-US" altLang="zh-CN" sz="9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F2C569-CADE-4F10-A222-16FF5D157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472" y="1283125"/>
            <a:ext cx="8858250" cy="1790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5C8E7E0-39C9-4FE0-A340-095E81979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305" y="3051706"/>
            <a:ext cx="8512584" cy="323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64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836135" y="1409465"/>
            <a:ext cx="3327367" cy="35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定量结果比较，比</a:t>
            </a:r>
            <a:r>
              <a:rPr kumimoji="1" lang="en-US" altLang="zh-CN" sz="1600" b="1" dirty="0"/>
              <a:t>baseline</a:t>
            </a:r>
            <a:r>
              <a:rPr kumimoji="1" lang="zh-CN" altLang="en-US" sz="1600" b="1" dirty="0"/>
              <a:t>强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/>
              <a:t>Petreska</a:t>
            </a:r>
            <a:r>
              <a:rPr lang="en-US" altLang="zh-CN" sz="1100" dirty="0"/>
              <a:t> B, Yu B M, Cunningham J P, et al. Dynamical segmentation of single trials from population neural data[J]. Advances in neural information processing systems, 2011, 24.</a:t>
            </a:r>
            <a:endParaRPr lang="zh-CN" altLang="en-US" sz="1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9FE3B1BC-D854-408D-BDF1-6D8D234331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0260" y="1103256"/>
            <a:ext cx="3289090" cy="26682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2991A0D-E57D-404B-AE57-CE5ED9710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230" y="3672332"/>
            <a:ext cx="4385539" cy="2503819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DC8A794-4DDD-4082-978B-BA51C7023A2E}"/>
              </a:ext>
            </a:extLst>
          </p:cNvPr>
          <p:cNvSpPr txBox="1"/>
          <p:nvPr/>
        </p:nvSpPr>
        <p:spPr>
          <a:xfrm>
            <a:off x="868207" y="3856286"/>
            <a:ext cx="3327367" cy="35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模型特点，</a:t>
            </a:r>
            <a:r>
              <a:rPr kumimoji="1" lang="en-US" altLang="zh-CN" sz="1600" b="1" dirty="0"/>
              <a:t>switch</a:t>
            </a:r>
            <a:r>
              <a:rPr kumimoji="1" lang="zh-CN" altLang="en-US" sz="1600" b="1" dirty="0"/>
              <a:t>有效进行</a:t>
            </a:r>
            <a:endParaRPr kumimoji="1" lang="en-US" altLang="zh-CN" sz="1600" b="1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D856A6B-7B85-4DE8-B739-F2D388940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1232" y="3845991"/>
            <a:ext cx="2913865" cy="2356993"/>
          </a:xfrm>
          <a:prstGeom prst="rect">
            <a:avLst/>
          </a:prstGeom>
        </p:spPr>
      </p:pic>
      <p:sp>
        <p:nvSpPr>
          <p:cNvPr id="28" name="标题 1">
            <a:extLst>
              <a:ext uri="{FF2B5EF4-FFF2-40B4-BE49-F238E27FC236}">
                <a16:creationId xmlns:a16="http://schemas.microsoft.com/office/drawing/2014/main" id="{31A22C41-8711-4410-8669-DD3FE6696050}"/>
              </a:ext>
            </a:extLst>
          </p:cNvPr>
          <p:cNvSpPr txBox="1">
            <a:spLocks/>
          </p:cNvSpPr>
          <p:nvPr/>
        </p:nvSpPr>
        <p:spPr>
          <a:xfrm>
            <a:off x="966883" y="486696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>
                <a:hlinkClick r:id="rId6" action="ppaction://hlinksldjump"/>
              </a:rPr>
              <a:t>SLDS-result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5349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8016908" y="1890703"/>
            <a:ext cx="2523243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离散的</a:t>
            </a:r>
            <a:r>
              <a:rPr kumimoji="1" lang="en-US" altLang="zh-CN" sz="1600" b="1" dirty="0"/>
              <a:t>state</a:t>
            </a:r>
            <a:r>
              <a:rPr kumimoji="1" lang="zh-CN" altLang="en-US" sz="1600" b="1" dirty="0"/>
              <a:t>中建立了对于前一步的连续</a:t>
            </a:r>
            <a:r>
              <a:rPr kumimoji="1" lang="en-US" altLang="zh-CN" sz="1600" b="1" dirty="0"/>
              <a:t>state</a:t>
            </a:r>
            <a:r>
              <a:rPr kumimoji="1" lang="zh-CN" altLang="en-US" sz="1600" b="1" dirty="0"/>
              <a:t>的依赖，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Linderman S, Johnson M, Miller A, et al. Bayesian learning and inference in recurrent switching linear dynamical systems[C]//Artificial Intelligence and Statistics. PMLR, 2017: 914-922.</a:t>
            </a:r>
            <a:endParaRPr lang="zh-CN" altLang="en-US" sz="1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77FE84-720B-4C01-81F7-E9CFF282A947}"/>
              </a:ext>
            </a:extLst>
          </p:cNvPr>
          <p:cNvGrpSpPr/>
          <p:nvPr/>
        </p:nvGrpSpPr>
        <p:grpSpPr>
          <a:xfrm>
            <a:off x="937363" y="1284262"/>
            <a:ext cx="7038561" cy="1666020"/>
            <a:chOff x="948935" y="1391824"/>
            <a:chExt cx="7038561" cy="166602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E71494-A69D-4C2E-8A8F-5DA0514417FE}"/>
                </a:ext>
              </a:extLst>
            </p:cNvPr>
            <p:cNvSpPr/>
            <p:nvPr/>
          </p:nvSpPr>
          <p:spPr>
            <a:xfrm>
              <a:off x="1018384" y="1391824"/>
              <a:ext cx="696911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b="1" dirty="0"/>
                <a:t>Artificial Intelligence and Statistics, 2011, 24.</a:t>
              </a:r>
              <a:endParaRPr lang="zh-CN" altLang="en-US" sz="1600" b="1" dirty="0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E816463-2B1F-4FBE-A765-FB2CBB047E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8935" y="1707853"/>
              <a:ext cx="6344445" cy="1349991"/>
            </a:xfrm>
            <a:prstGeom prst="rect">
              <a:avLst/>
            </a:prstGeom>
          </p:spPr>
        </p:pic>
      </p:grpSp>
      <p:sp>
        <p:nvSpPr>
          <p:cNvPr id="20" name="标题 1">
            <a:extLst>
              <a:ext uri="{FF2B5EF4-FFF2-40B4-BE49-F238E27FC236}">
                <a16:creationId xmlns:a16="http://schemas.microsoft.com/office/drawing/2014/main" id="{6CCEBAF5-ECBD-44EC-8067-583B0DCC6429}"/>
              </a:ext>
            </a:extLst>
          </p:cNvPr>
          <p:cNvSpPr txBox="1">
            <a:spLocks/>
          </p:cNvSpPr>
          <p:nvPr/>
        </p:nvSpPr>
        <p:spPr>
          <a:xfrm>
            <a:off x="786240" y="476093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rSLDS</a:t>
            </a:r>
            <a:r>
              <a:rPr lang="en-US" altLang="zh-CN" dirty="0"/>
              <a:t>-method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E5AB72D-6617-4941-93FD-332DB600D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428" y="2947859"/>
            <a:ext cx="5634840" cy="257614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72CCB38-E500-4A77-BCBE-8A56AC0E5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425" y="5622794"/>
            <a:ext cx="3695422" cy="7058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8DB5A9-BD04-4CE2-89B1-1D86D2146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7973" y="3076891"/>
            <a:ext cx="4333875" cy="9239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59726E8-F322-47DF-98B3-918BCFF43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82269" y="4092225"/>
            <a:ext cx="4400550" cy="8001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35E26D58-C71E-4422-B2A8-D8C2350A12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3617" y="5041325"/>
            <a:ext cx="4381500" cy="1209675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43FBF69-9BFB-4ABD-9AEE-31A09B154891}"/>
              </a:ext>
            </a:extLst>
          </p:cNvPr>
          <p:cNvSpPr/>
          <p:nvPr/>
        </p:nvSpPr>
        <p:spPr>
          <a:xfrm>
            <a:off x="1975101" y="5663951"/>
            <a:ext cx="3050314" cy="2753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906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7314163" y="1332683"/>
            <a:ext cx="4410075" cy="35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为</a:t>
            </a:r>
            <a:r>
              <a:rPr kumimoji="1" lang="en-US" altLang="zh-CN" sz="1600" b="1" dirty="0" err="1"/>
              <a:t>rSLDS</a:t>
            </a:r>
            <a:r>
              <a:rPr kumimoji="1" lang="zh-CN" altLang="en-US" sz="1600" b="1" dirty="0"/>
              <a:t>找了个非常合适的应用场景：</a:t>
            </a:r>
            <a:r>
              <a:rPr lang="zh-CN" altLang="en-US" sz="1600" b="1" dirty="0">
                <a:solidFill>
                  <a:srgbClr val="182026"/>
                </a:solidFill>
                <a:latin typeface="-apple-system"/>
              </a:rPr>
              <a:t>感知决策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/>
              <a:t>Zoltowski</a:t>
            </a:r>
            <a:r>
              <a:rPr lang="en-US" altLang="zh-CN" sz="1000" dirty="0"/>
              <a:t> D, Pillow J, Linderman S. A general recurrent state space framework for modeling neural dynamics during decision-making[C]//International Conference on Machine Learning. PMLR, 2020: 11680-11691.</a:t>
            </a:r>
            <a:endParaRPr lang="zh-CN" altLang="en-US" sz="1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6CCEBAF5-ECBD-44EC-8067-583B0DCC6429}"/>
              </a:ext>
            </a:extLst>
          </p:cNvPr>
          <p:cNvSpPr txBox="1">
            <a:spLocks/>
          </p:cNvSpPr>
          <p:nvPr/>
        </p:nvSpPr>
        <p:spPr>
          <a:xfrm>
            <a:off x="786240" y="476093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rSLDS-v2-method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2E4A39-6C5B-444C-8906-A9ABBB53D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88" y="3228975"/>
            <a:ext cx="6548681" cy="30690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72FBE3-9BA9-4511-B989-4C4E9830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35" y="1785293"/>
            <a:ext cx="6667020" cy="10762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2853C3-78D5-482E-ACA1-3F41C9B03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386" y="1220720"/>
            <a:ext cx="4410075" cy="59055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D84C3BE0-8509-420E-A4E8-611BB73C1C8A}"/>
              </a:ext>
            </a:extLst>
          </p:cNvPr>
          <p:cNvSpPr/>
          <p:nvPr/>
        </p:nvSpPr>
        <p:spPr>
          <a:xfrm>
            <a:off x="7314163" y="1882429"/>
            <a:ext cx="4209051" cy="1162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10000"/>
              </a:lnSpc>
              <a:spcBef>
                <a:spcPct val="0"/>
              </a:spcBef>
            </a:pPr>
            <a:r>
              <a:rPr kumimoji="1" lang="zh-CN" altLang="en-US" sz="1600" b="1" dirty="0"/>
              <a:t>感知决策：利用感官信息做出分类选择的过程。具体：随着时间的推移，有利于决策的证据不断积累，直到跨越阈值或边界，做出决策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46ED638-F26C-4B20-B613-468E6D472CAB}"/>
              </a:ext>
            </a:extLst>
          </p:cNvPr>
          <p:cNvSpPr/>
          <p:nvPr/>
        </p:nvSpPr>
        <p:spPr>
          <a:xfrm>
            <a:off x="946298" y="2852804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182026"/>
                </a:solidFill>
                <a:latin typeface="-apple-system"/>
              </a:rPr>
              <a:t>确定随机移动点云的净运动方向</a:t>
            </a:r>
            <a:endParaRPr lang="zh-CN" altLang="en-US" sz="1600" b="1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2296B973-55AC-4F9A-933C-94CE84E6E9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3676" y="3454955"/>
            <a:ext cx="3555329" cy="2728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21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/>
              <a:t>Zoltowski</a:t>
            </a:r>
            <a:r>
              <a:rPr lang="en-US" altLang="zh-CN" sz="1000" dirty="0"/>
              <a:t> D, Pillow J, Linderman S. A general recurrent state space framework for modeling neural dynamics during decision-making[C]//International Conference on Machine Learning. PMLR, 2020: 11680-11691.</a:t>
            </a:r>
            <a:endParaRPr lang="zh-CN" altLang="en-US" sz="1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6CCEBAF5-ECBD-44EC-8067-583B0DCC6429}"/>
              </a:ext>
            </a:extLst>
          </p:cNvPr>
          <p:cNvSpPr txBox="1">
            <a:spLocks/>
          </p:cNvSpPr>
          <p:nvPr/>
        </p:nvSpPr>
        <p:spPr>
          <a:xfrm>
            <a:off x="786240" y="476093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rSLDS-v2-method</a:t>
            </a:r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2E4A39-6C5B-444C-8906-A9ABBB53D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888" y="3228975"/>
            <a:ext cx="6548681" cy="30690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72FBE3-9BA9-4511-B989-4C4E9830C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135" y="1785293"/>
            <a:ext cx="6667020" cy="107622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D2853C3-78D5-482E-ACA1-3F41C9B030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8386" y="1220720"/>
            <a:ext cx="4410075" cy="59055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146ED638-F26C-4B20-B613-468E6D472CAB}"/>
              </a:ext>
            </a:extLst>
          </p:cNvPr>
          <p:cNvSpPr/>
          <p:nvPr/>
        </p:nvSpPr>
        <p:spPr>
          <a:xfrm>
            <a:off x="946298" y="2852804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b="1" dirty="0">
                <a:solidFill>
                  <a:srgbClr val="182026"/>
                </a:solidFill>
                <a:latin typeface="-apple-system"/>
              </a:rPr>
              <a:t>确定随机移动点云的净运动方向</a:t>
            </a:r>
            <a:endParaRPr lang="zh-CN" altLang="en-US" sz="16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62F66FF-CE34-4AB2-BBD6-85DC05A53C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4658" y="1277720"/>
            <a:ext cx="3938001" cy="5030964"/>
          </a:xfrm>
          <a:prstGeom prst="rect">
            <a:avLst/>
          </a:prstGeom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C05C83C-F712-43E4-9EFA-1FF943C84C34}"/>
              </a:ext>
            </a:extLst>
          </p:cNvPr>
          <p:cNvSpPr/>
          <p:nvPr/>
        </p:nvSpPr>
        <p:spPr>
          <a:xfrm>
            <a:off x="7913564" y="3816513"/>
            <a:ext cx="3401680" cy="2753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DCB0AFCB-55FB-46D3-B31D-88183903A519}"/>
              </a:ext>
            </a:extLst>
          </p:cNvPr>
          <p:cNvSpPr/>
          <p:nvPr/>
        </p:nvSpPr>
        <p:spPr>
          <a:xfrm>
            <a:off x="7718296" y="1768630"/>
            <a:ext cx="3515815" cy="27531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065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6CCEBAF5-ECBD-44EC-8067-583B0DCC6429}"/>
              </a:ext>
            </a:extLst>
          </p:cNvPr>
          <p:cNvSpPr txBox="1">
            <a:spLocks/>
          </p:cNvSpPr>
          <p:nvPr/>
        </p:nvSpPr>
        <p:spPr>
          <a:xfrm>
            <a:off x="786240" y="476093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>
                <a:hlinkClick r:id="rId3" action="ppaction://hlinksldjump"/>
              </a:rPr>
              <a:t>Compare</a:t>
            </a:r>
            <a:endParaRPr kumimoji="1"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C4D5722-5B94-4902-A46B-23826EC79F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185" y="1634369"/>
            <a:ext cx="4911783" cy="132667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3AA1155-29E2-4D07-9870-B20F09571823}"/>
              </a:ext>
            </a:extLst>
          </p:cNvPr>
          <p:cNvSpPr txBox="1"/>
          <p:nvPr/>
        </p:nvSpPr>
        <p:spPr>
          <a:xfrm>
            <a:off x="5767650" y="1307303"/>
            <a:ext cx="609993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假设：</a:t>
            </a:r>
            <a:r>
              <a:rPr lang="zh-CN" altLang="en-US" dirty="0">
                <a:solidFill>
                  <a:srgbClr val="C00000"/>
                </a:solidFill>
              </a:rPr>
              <a:t>低维隐表征符合某种动力学，可以随时间线性演化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597E6B4-9627-47AE-BB3A-292E13E4EC45}"/>
              </a:ext>
            </a:extLst>
          </p:cNvPr>
          <p:cNvSpPr txBox="1"/>
          <p:nvPr/>
        </p:nvSpPr>
        <p:spPr>
          <a:xfrm>
            <a:off x="868207" y="1242708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模型：</a:t>
            </a:r>
            <a:r>
              <a:rPr lang="en-US" altLang="zh-CN" b="1" dirty="0"/>
              <a:t>Linear Dynamical System model (LDS)</a:t>
            </a:r>
            <a:endParaRPr lang="zh-CN" altLang="en-US" sz="1400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19F3DF8-CE58-499B-B7CF-606E65408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83" y="4339585"/>
            <a:ext cx="4209167" cy="197162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C7430C29-A69E-4025-9481-4B4AF5692E51}"/>
              </a:ext>
            </a:extLst>
          </p:cNvPr>
          <p:cNvSpPr txBox="1"/>
          <p:nvPr/>
        </p:nvSpPr>
        <p:spPr>
          <a:xfrm>
            <a:off x="868207" y="3658742"/>
            <a:ext cx="6136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模型：</a:t>
            </a:r>
            <a:r>
              <a:rPr lang="en-US" altLang="zh-CN" b="1" dirty="0"/>
              <a:t>Switching Linear Dynamical System model</a:t>
            </a:r>
            <a:endParaRPr lang="zh-CN" altLang="en-US" sz="1400" b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3E561C2-4D5E-4CAD-84DE-215E05FA91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6839"/>
          <a:stretch/>
        </p:blipFill>
        <p:spPr>
          <a:xfrm>
            <a:off x="6660757" y="4396855"/>
            <a:ext cx="4529801" cy="1677921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44424FB-8193-4C75-BC14-23D44DFD2657}"/>
              </a:ext>
            </a:extLst>
          </p:cNvPr>
          <p:cNvSpPr txBox="1"/>
          <p:nvPr/>
        </p:nvSpPr>
        <p:spPr>
          <a:xfrm>
            <a:off x="6312860" y="3658742"/>
            <a:ext cx="5225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模型：</a:t>
            </a:r>
            <a:r>
              <a:rPr lang="en-US" altLang="zh-CN" b="1" dirty="0"/>
              <a:t>recurrent Switching Linear Dynamical System model (</a:t>
            </a:r>
            <a:r>
              <a:rPr lang="en-US" altLang="zh-CN" b="1" dirty="0" err="1"/>
              <a:t>rSLDS</a:t>
            </a:r>
            <a:r>
              <a:rPr lang="en-US" altLang="zh-CN" b="1" dirty="0"/>
              <a:t>)</a:t>
            </a:r>
            <a:endParaRPr lang="zh-CN" altLang="en-US" sz="14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37539FA-88C8-4619-BFFE-66BE3C9214DA}"/>
              </a:ext>
            </a:extLst>
          </p:cNvPr>
          <p:cNvSpPr txBox="1"/>
          <p:nvPr/>
        </p:nvSpPr>
        <p:spPr>
          <a:xfrm>
            <a:off x="6275309" y="2915395"/>
            <a:ext cx="540698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假设：</a:t>
            </a:r>
            <a:r>
              <a:rPr lang="zh-CN" altLang="en-US" dirty="0">
                <a:solidFill>
                  <a:srgbClr val="C00000"/>
                </a:solidFill>
              </a:rPr>
              <a:t>下一时刻的离散隐状态不仅与当前时刻的离散隐状态有关，还与连续隐状态有关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2409202-BE68-4578-BAAB-72A418769E05}"/>
              </a:ext>
            </a:extLst>
          </p:cNvPr>
          <p:cNvSpPr txBox="1"/>
          <p:nvPr/>
        </p:nvSpPr>
        <p:spPr>
          <a:xfrm>
            <a:off x="967228" y="3020184"/>
            <a:ext cx="483978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假设：</a:t>
            </a:r>
            <a:r>
              <a:rPr lang="zh-CN" altLang="en-US" dirty="0">
                <a:solidFill>
                  <a:srgbClr val="C00000"/>
                </a:solidFill>
              </a:rPr>
              <a:t>用多个</a:t>
            </a:r>
            <a:r>
              <a:rPr lang="zh-CN" altLang="en-US" b="1" dirty="0">
                <a:solidFill>
                  <a:srgbClr val="C00000"/>
                </a:solidFill>
              </a:rPr>
              <a:t>分段线性逼近</a:t>
            </a:r>
            <a:r>
              <a:rPr lang="zh-CN" altLang="en-US" dirty="0">
                <a:solidFill>
                  <a:srgbClr val="C00000"/>
                </a:solidFill>
              </a:rPr>
              <a:t>复杂的系统</a:t>
            </a:r>
            <a:r>
              <a:rPr lang="zh-CN" altLang="en-US" b="1" dirty="0">
                <a:solidFill>
                  <a:srgbClr val="C00000"/>
                </a:solidFill>
              </a:rPr>
              <a:t>非线性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73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>
                <a:hlinkClick r:id="rId3" action="ppaction://hlinksldjump"/>
              </a:rPr>
              <a:t>LFADS-method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7683422" y="1218277"/>
            <a:ext cx="4157189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用</a:t>
            </a:r>
            <a:r>
              <a:rPr kumimoji="1" lang="en-US" altLang="zh-CN" sz="1600" b="1" dirty="0"/>
              <a:t>NN</a:t>
            </a:r>
            <a:r>
              <a:rPr kumimoji="1" lang="zh-CN" altLang="en-US" sz="1600" b="1" dirty="0"/>
              <a:t>来建模</a:t>
            </a:r>
            <a:r>
              <a:rPr kumimoji="1" lang="en-US" altLang="zh-CN" sz="1600" b="1" dirty="0"/>
              <a:t>dynamic system</a:t>
            </a:r>
            <a:r>
              <a:rPr kumimoji="1" lang="zh-CN" altLang="en-US" sz="1600" b="1" dirty="0"/>
              <a:t>间的演化以及</a:t>
            </a:r>
            <a:r>
              <a:rPr kumimoji="1" lang="en-US" altLang="zh-CN" sz="1600" b="1" dirty="0"/>
              <a:t>observation function</a:t>
            </a:r>
            <a:r>
              <a:rPr kumimoji="1" lang="zh-CN" altLang="en-US" sz="1600" b="1" dirty="0"/>
              <a:t>从而较好的还原单次</a:t>
            </a:r>
            <a:r>
              <a:rPr kumimoji="1" lang="en-US" altLang="zh-CN" sz="1600" b="1" dirty="0"/>
              <a:t>trial</a:t>
            </a:r>
            <a:r>
              <a:rPr kumimoji="1" lang="zh-CN" altLang="en-US" sz="1600" b="1" dirty="0"/>
              <a:t>的动态性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Pandarinath</a:t>
            </a:r>
            <a:r>
              <a:rPr lang="en-US" altLang="zh-CN" sz="1200" dirty="0"/>
              <a:t> C, O’Shea D J, Collins J, et al. Inferring single-trial neural population dynamics using sequential auto-encoders[J]. Nature methods, 2018, 15(10): 805-815.</a:t>
            </a:r>
            <a:endParaRPr lang="zh-CN" altLang="en-US" sz="9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03392E-5120-4B94-901D-CF3A1DE35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491" y="3654539"/>
            <a:ext cx="9847496" cy="26790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8F1768-575C-43B3-8858-A84AC1E6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83" y="1322473"/>
            <a:ext cx="6396805" cy="169028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C9FD1BB-9DF6-4FC6-A945-D17510BB3773}"/>
              </a:ext>
            </a:extLst>
          </p:cNvPr>
          <p:cNvSpPr txBox="1"/>
          <p:nvPr/>
        </p:nvSpPr>
        <p:spPr>
          <a:xfrm>
            <a:off x="7080579" y="2178296"/>
            <a:ext cx="4926300" cy="17045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假设单次</a:t>
            </a:r>
            <a:r>
              <a:rPr kumimoji="1" lang="en-US" altLang="zh-CN" sz="1600" b="1" dirty="0"/>
              <a:t>trial</a:t>
            </a:r>
            <a:r>
              <a:rPr kumimoji="1" lang="zh-CN" altLang="en-US" sz="1600" b="1" dirty="0"/>
              <a:t>的动态性依赖于：</a:t>
            </a:r>
            <a:endParaRPr kumimoji="1" lang="en-US" altLang="zh-CN" sz="1600" b="1" dirty="0"/>
          </a:p>
          <a:p>
            <a:pPr marL="342900" lvl="1" indent="-342900">
              <a:lnSpc>
                <a:spcPct val="110000"/>
              </a:lnSpc>
              <a:spcBef>
                <a:spcPct val="0"/>
              </a:spcBef>
              <a:buAutoNum type="arabicParenR"/>
            </a:pPr>
            <a:r>
              <a:rPr kumimoji="1" lang="en-US" altLang="zh-CN" sz="1600" b="1" dirty="0"/>
              <a:t>Underlying dynamics which is complicated</a:t>
            </a:r>
          </a:p>
          <a:p>
            <a:pPr marL="342900" lvl="1" indent="-342900">
              <a:lnSpc>
                <a:spcPct val="110000"/>
              </a:lnSpc>
              <a:spcBef>
                <a:spcPct val="0"/>
              </a:spcBef>
              <a:buAutoNum type="arabicParenR"/>
            </a:pPr>
            <a:r>
              <a:rPr kumimoji="1" lang="en-US" altLang="zh-CN" sz="1600" b="1" dirty="0"/>
              <a:t>Trial-specific initial conditions</a:t>
            </a:r>
          </a:p>
          <a:p>
            <a:pPr marL="342900" lvl="1" indent="-342900">
              <a:lnSpc>
                <a:spcPct val="110000"/>
              </a:lnSpc>
              <a:spcBef>
                <a:spcPct val="0"/>
              </a:spcBef>
              <a:buAutoNum type="arabicParenR"/>
            </a:pPr>
            <a:r>
              <a:rPr kumimoji="1" lang="en-US" altLang="zh-CN" sz="1600" b="1" dirty="0"/>
              <a:t>Unmeasured inputs (noise)</a:t>
            </a:r>
          </a:p>
          <a:p>
            <a:pPr marL="342900" lvl="1" indent="-342900">
              <a:lnSpc>
                <a:spcPct val="110000"/>
              </a:lnSpc>
              <a:spcBef>
                <a:spcPct val="0"/>
              </a:spcBef>
              <a:buAutoNum type="arabicParenR"/>
            </a:pPr>
            <a:r>
              <a:rPr kumimoji="1" lang="en-US" altLang="zh-CN" sz="1600" b="1" dirty="0"/>
              <a:t>Spiking variability distribution of Poisson</a:t>
            </a:r>
          </a:p>
          <a:p>
            <a:pPr marL="342900" lvl="1" indent="-342900">
              <a:lnSpc>
                <a:spcPct val="110000"/>
              </a:lnSpc>
              <a:spcBef>
                <a:spcPct val="0"/>
              </a:spcBef>
              <a:buAutoNum type="arabicParenR"/>
            </a:pPr>
            <a:endParaRPr kumimoji="1"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387421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AutoLFADS</a:t>
            </a:r>
            <a:r>
              <a:rPr lang="en-US" altLang="zh-CN" dirty="0"/>
              <a:t>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6832599" y="1370406"/>
            <a:ext cx="4491193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由于</a:t>
            </a:r>
            <a:r>
              <a:rPr kumimoji="1" lang="en-US" altLang="zh-CN" sz="1600" b="1" dirty="0"/>
              <a:t>LFADS</a:t>
            </a:r>
            <a:r>
              <a:rPr kumimoji="1" lang="zh-CN" altLang="en-US" sz="1600" b="1" dirty="0"/>
              <a:t>（</a:t>
            </a:r>
            <a:r>
              <a:rPr kumimoji="1" lang="en-US" altLang="zh-CN" sz="1600" b="1" dirty="0"/>
              <a:t>ANNs</a:t>
            </a:r>
            <a:r>
              <a:rPr kumimoji="1" lang="zh-CN" altLang="en-US" sz="1600" b="1" dirty="0"/>
              <a:t>）调参困难，引入了一种</a:t>
            </a:r>
            <a:r>
              <a:rPr kumimoji="1" lang="en-US" altLang="zh-CN" sz="1600" b="1" dirty="0"/>
              <a:t>mask</a:t>
            </a:r>
            <a:r>
              <a:rPr kumimoji="1" lang="zh-CN" altLang="en-US" sz="1600" b="1" dirty="0"/>
              <a:t>的策略来去掉一种模型坍缩的可能性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Keshtkaran</a:t>
            </a:r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 M R, </a:t>
            </a:r>
            <a:r>
              <a:rPr lang="en-US" altLang="zh-CN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Sedler</a:t>
            </a:r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 A R, Chowdhury R H, et al. A large-scale neural network training framework for generalized estimation of single-trial population dynamics[J]. Nature Methods, 2022, 19(12): 1572-1577.</a:t>
            </a:r>
            <a:endParaRPr lang="zh-CN" altLang="en-US" sz="1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40BFDF-75F6-4DA6-A853-CE0BCBEB7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78" y="1221959"/>
            <a:ext cx="5421217" cy="25812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BA5392E-F77F-4275-9FE1-672062A12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169" y="3044152"/>
            <a:ext cx="7143102" cy="332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2322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TNDM-method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8276757" y="1632475"/>
            <a:ext cx="4157189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在</a:t>
            </a:r>
            <a:r>
              <a:rPr kumimoji="1" lang="en-US" altLang="zh-CN" sz="1600" b="1" dirty="0"/>
              <a:t>latent</a:t>
            </a:r>
            <a:r>
              <a:rPr kumimoji="1" lang="zh-CN" altLang="en-US" sz="1600" b="1" dirty="0"/>
              <a:t>中加入行为信息增加</a:t>
            </a:r>
            <a:r>
              <a:rPr kumimoji="1" lang="en-US" altLang="zh-CN" sz="1600" b="1" dirty="0"/>
              <a:t>disentanglement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Hurwitz C, Srivastava A, Xu K, et al. Targeted neural dynamical modeling[J]. Advances in Neural Information Processing Systems, 2021, 34: 29379-29392.</a:t>
            </a:r>
            <a:endParaRPr lang="zh-CN" altLang="en-US" sz="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FCCD6B-D32D-44C3-A5F2-B0047AFACE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92" y="3325539"/>
            <a:ext cx="8001000" cy="28289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B8B5577-9D90-4EBC-B884-831185782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83" y="1768388"/>
            <a:ext cx="6917051" cy="105427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D93469-C885-45C8-AA3D-5D187C192B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883" y="1310629"/>
            <a:ext cx="7019925" cy="3524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8C17A47-54F8-45C9-9B1B-9856BA7C6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092" y="3277831"/>
            <a:ext cx="80010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079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C5CD15-41E7-45E0-BF89-0FA451EFA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949" y="1179140"/>
            <a:ext cx="7139855" cy="199849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SNLVM-method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8460317" y="1727998"/>
            <a:ext cx="3280630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假设隐变量的分布在符合</a:t>
            </a:r>
            <a:r>
              <a:rPr kumimoji="1" lang="en-US" altLang="zh-CN" sz="1600" b="1" dirty="0" err="1"/>
              <a:t>hyperspherical</a:t>
            </a:r>
            <a:r>
              <a:rPr kumimoji="1" lang="en-US" altLang="zh-CN" sz="1600" b="1" dirty="0"/>
              <a:t> latent space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64FF21-8E19-4ACB-BC2E-D11DD6016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6900" y="3145089"/>
            <a:ext cx="7816322" cy="305719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4CB28F5-995C-48DB-8D40-877C9FA6319C}"/>
              </a:ext>
            </a:extLst>
          </p:cNvPr>
          <p:cNvSpPr/>
          <p:nvPr/>
        </p:nvSpPr>
        <p:spPr>
          <a:xfrm>
            <a:off x="757382" y="6320351"/>
            <a:ext cx="109835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Huang Y, Yu Z L. Associating Latent Representations With Cognitive Maps via </a:t>
            </a:r>
            <a:r>
              <a:rPr lang="en-US" altLang="zh-CN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Hyperspherical</a:t>
            </a:r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 Space for Neural Population Spikes[J]. IEEE Transactions on Neural Systems and Rehabilitation Engineering, 2022, 30: 2886-2895.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6685446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Compare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8969CE-2512-4FF4-B7FB-83BC52D60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553" y="1704706"/>
            <a:ext cx="70961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36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二、</a:t>
            </a:r>
            <a:r>
              <a:rPr kumimoji="1" lang="en" altLang="zh-CN" dirty="0"/>
              <a:t> </a:t>
            </a:r>
            <a:r>
              <a:rPr kumimoji="1" lang="zh-CN" altLang="en-US" dirty="0"/>
              <a:t>公开数据集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840B67-6642-49F7-AC5B-B5467AB5CF3B}"/>
              </a:ext>
            </a:extLst>
          </p:cNvPr>
          <p:cNvSpPr/>
          <p:nvPr/>
        </p:nvSpPr>
        <p:spPr>
          <a:xfrm>
            <a:off x="781210" y="6436837"/>
            <a:ext cx="10629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Pei F, Ye J. Neural </a:t>
            </a:r>
            <a:r>
              <a:rPr lang="en-US" altLang="zh-CN" sz="1100" dirty="0" err="1"/>
              <a:t>Latents</a:t>
            </a:r>
            <a:r>
              <a:rPr lang="en-US" altLang="zh-CN" sz="1100" dirty="0"/>
              <a:t> Benchmark ‘21: Evaluating latent variable models of neural population activity[C]//35th Conference on Neural Information Processing Systems. 2022.</a:t>
            </a:r>
            <a:endParaRPr lang="en-US" altLang="zh-CN" sz="9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2964CC-7388-4DF5-B19C-87C4C3D66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797" y="1267094"/>
            <a:ext cx="9334500" cy="3790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96F7B97-020A-44C6-905B-BC98BA8670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7401" y="5123578"/>
            <a:ext cx="4838700" cy="6286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2202568-AEE3-468A-9AB6-B250D7FFE6B7}"/>
              </a:ext>
            </a:extLst>
          </p:cNvPr>
          <p:cNvSpPr/>
          <p:nvPr/>
        </p:nvSpPr>
        <p:spPr>
          <a:xfrm>
            <a:off x="1380797" y="5058044"/>
            <a:ext cx="233269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Co-smoothing</a:t>
            </a:r>
          </a:p>
          <a:p>
            <a:r>
              <a:rPr lang="en-US" altLang="zh-CN" b="1" dirty="0"/>
              <a:t>Behavioral decoding</a:t>
            </a:r>
          </a:p>
          <a:p>
            <a:r>
              <a:rPr lang="en-US" altLang="zh-CN" b="1" dirty="0"/>
              <a:t>Match to PSTH</a:t>
            </a:r>
            <a:endParaRPr lang="en-US" altLang="zh-CN" b="1" dirty="0">
              <a:latin typeface="NimbusRomNo9L-Medi"/>
            </a:endParaRPr>
          </a:p>
          <a:p>
            <a:r>
              <a:rPr lang="en-US" altLang="zh-CN" b="1" dirty="0">
                <a:latin typeface="NimbusRomNo9L-Medi"/>
              </a:rPr>
              <a:t>Forward prediction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040449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SNLVM-result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F3DA0-DB3C-4085-8CF7-84FFE5C4CBD1}"/>
              </a:ext>
            </a:extLst>
          </p:cNvPr>
          <p:cNvSpPr txBox="1"/>
          <p:nvPr/>
        </p:nvSpPr>
        <p:spPr>
          <a:xfrm>
            <a:off x="966883" y="1514541"/>
            <a:ext cx="2709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猴子</a:t>
            </a:r>
            <a:r>
              <a:rPr lang="en-US" altLang="zh-CN" sz="2000" b="1" dirty="0"/>
              <a:t>reach</a:t>
            </a:r>
            <a:r>
              <a:rPr lang="zh-CN" altLang="en-US" sz="2000" b="1" dirty="0"/>
              <a:t>的数据上，</a:t>
            </a:r>
            <a:endParaRPr lang="en-US" altLang="zh-CN" sz="2000" b="1" dirty="0"/>
          </a:p>
          <a:p>
            <a:r>
              <a:rPr lang="zh-CN" altLang="en-US" sz="2000" b="1" dirty="0"/>
              <a:t>预测的神经信号</a:t>
            </a:r>
            <a:r>
              <a:rPr lang="en-US" altLang="zh-CN" sz="2000" b="1" dirty="0"/>
              <a:t>,PSTH</a:t>
            </a:r>
          </a:p>
          <a:p>
            <a:r>
              <a:rPr lang="zh-CN" altLang="en-US" sz="2000" b="1" dirty="0"/>
              <a:t>和行为解码更优</a:t>
            </a:r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3B1A38-514F-4078-B5F3-F89C4B50B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276" y="1121459"/>
            <a:ext cx="7534915" cy="243416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DD56B49-94F8-4605-904B-A7AEB537D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9592" y="3371377"/>
            <a:ext cx="6253967" cy="325747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C47FBC6-ADBF-4065-8B59-CADC841AE972}"/>
              </a:ext>
            </a:extLst>
          </p:cNvPr>
          <p:cNvSpPr txBox="1"/>
          <p:nvPr/>
        </p:nvSpPr>
        <p:spPr>
          <a:xfrm>
            <a:off x="1061245" y="3766531"/>
            <a:ext cx="2709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Latent</a:t>
            </a:r>
            <a:r>
              <a:rPr lang="zh-CN" altLang="en-US" sz="2000" b="1" dirty="0"/>
              <a:t>的空间更加合理（</a:t>
            </a:r>
            <a:r>
              <a:rPr lang="en-US" altLang="zh-CN" sz="2000" b="1" dirty="0"/>
              <a:t>1</a:t>
            </a:r>
            <a:r>
              <a:rPr lang="zh-CN" altLang="en-US" sz="2000" b="1" dirty="0"/>
              <a:t>列和</a:t>
            </a:r>
            <a:r>
              <a:rPr lang="en-US" altLang="zh-CN" sz="2000" b="1" dirty="0"/>
              <a:t>2</a:t>
            </a:r>
            <a:r>
              <a:rPr lang="zh-CN" altLang="en-US" sz="2000" b="1" dirty="0"/>
              <a:t>列，更加紧凑以及和行为的拓扑更像）</a:t>
            </a:r>
            <a:endParaRPr lang="en-US" altLang="zh-CN" sz="2000" b="1" dirty="0"/>
          </a:p>
          <a:p>
            <a:r>
              <a:rPr lang="en-US" altLang="zh-CN" sz="2000" b="1" dirty="0"/>
              <a:t>Latent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dynamics</a:t>
            </a:r>
            <a:r>
              <a:rPr lang="zh-CN" altLang="en-US" sz="2000" b="1" dirty="0"/>
              <a:t>更加合理（</a:t>
            </a:r>
            <a:r>
              <a:rPr lang="en-US" altLang="zh-CN" sz="2000" b="1" dirty="0"/>
              <a:t>variance</a:t>
            </a:r>
            <a:r>
              <a:rPr lang="zh-CN" altLang="en-US" sz="2000" b="1" dirty="0"/>
              <a:t>小， 且每个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都具有</a:t>
            </a:r>
            <a:r>
              <a:rPr lang="en-US" altLang="zh-CN" sz="2000" b="1" dirty="0"/>
              <a:t>dynamics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endParaRPr lang="zh-CN" altLang="en-US" sz="20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B55EC9B-EDFC-4FBB-B75D-70C461A7EC79}"/>
              </a:ext>
            </a:extLst>
          </p:cNvPr>
          <p:cNvSpPr/>
          <p:nvPr/>
        </p:nvSpPr>
        <p:spPr>
          <a:xfrm>
            <a:off x="757382" y="6320351"/>
            <a:ext cx="109835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Huang Y, Yu Z L. Associating Latent Representations With Cognitive Maps via </a:t>
            </a:r>
            <a:r>
              <a:rPr lang="en-US" altLang="zh-CN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Hyperspherical</a:t>
            </a:r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 Space for Neural Population Spikes[J]. IEEE Transactions on Neural Systems and Rehabilitation Engineering, 2022, 30: 2886-2895.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078822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SNLVM-result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F3DA0-DB3C-4085-8CF7-84FFE5C4CBD1}"/>
              </a:ext>
            </a:extLst>
          </p:cNvPr>
          <p:cNvSpPr txBox="1"/>
          <p:nvPr/>
        </p:nvSpPr>
        <p:spPr>
          <a:xfrm>
            <a:off x="966883" y="1514541"/>
            <a:ext cx="2709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猴子</a:t>
            </a:r>
            <a:r>
              <a:rPr lang="en-US" altLang="zh-CN" sz="2000" b="1" dirty="0"/>
              <a:t>reach</a:t>
            </a:r>
            <a:r>
              <a:rPr lang="zh-CN" altLang="en-US" sz="2000" b="1" dirty="0"/>
              <a:t>的数据上，泛化到</a:t>
            </a:r>
            <a:r>
              <a:rPr lang="en-US" altLang="zh-CN" sz="2000" b="1" dirty="0"/>
              <a:t>held-out</a:t>
            </a:r>
            <a:r>
              <a:rPr lang="zh-CN" altLang="en-US" sz="2000" b="1" dirty="0"/>
              <a:t>方向的能力更优</a:t>
            </a:r>
            <a:endParaRPr lang="en-US" altLang="zh-CN" sz="2000" b="1" dirty="0"/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56DF32-508E-4696-A3D4-7C2DF2740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033" y="1334921"/>
            <a:ext cx="4702642" cy="486322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49001C4-4F64-42ED-A044-E20D7A64567B}"/>
              </a:ext>
            </a:extLst>
          </p:cNvPr>
          <p:cNvSpPr/>
          <p:nvPr/>
        </p:nvSpPr>
        <p:spPr>
          <a:xfrm>
            <a:off x="757382" y="6320351"/>
            <a:ext cx="109835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Huang Y, Yu Z L. Associating Latent Representations With Cognitive Maps via </a:t>
            </a:r>
            <a:r>
              <a:rPr lang="en-US" altLang="zh-CN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Hyperspherical</a:t>
            </a:r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 Space for Neural Population Spikes[J]. IEEE Transactions on Neural Systems and Rehabilitation Engineering, 2022, 30: 2886-2895.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9619953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SNLVM-result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F3DA0-DB3C-4085-8CF7-84FFE5C4CBD1}"/>
              </a:ext>
            </a:extLst>
          </p:cNvPr>
          <p:cNvSpPr txBox="1"/>
          <p:nvPr/>
        </p:nvSpPr>
        <p:spPr>
          <a:xfrm>
            <a:off x="1164516" y="4846379"/>
            <a:ext cx="47735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消融实验说明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空间假设的重要性（都不解码行为）</a:t>
            </a:r>
            <a:endParaRPr lang="en-US" altLang="zh-CN" sz="2000" b="1" dirty="0"/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41C2CC-3C12-49C5-9F57-918B7B831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9000" y="4091576"/>
            <a:ext cx="3758772" cy="23098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1E63FE-C19E-4650-97E3-9A44B1EF5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681" y="1325404"/>
            <a:ext cx="6095999" cy="2766172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D4CB9F3-6220-414B-8890-525B0DA0E09C}"/>
              </a:ext>
            </a:extLst>
          </p:cNvPr>
          <p:cNvSpPr txBox="1"/>
          <p:nvPr/>
        </p:nvSpPr>
        <p:spPr>
          <a:xfrm>
            <a:off x="1164515" y="2132697"/>
            <a:ext cx="47735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消融实验说明参数的影响</a:t>
            </a:r>
            <a:endParaRPr lang="en-US" altLang="zh-CN" sz="2000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DA753FA-1D41-477B-9905-134BAD6E25A0}"/>
              </a:ext>
            </a:extLst>
          </p:cNvPr>
          <p:cNvSpPr/>
          <p:nvPr/>
        </p:nvSpPr>
        <p:spPr>
          <a:xfrm>
            <a:off x="757382" y="6320351"/>
            <a:ext cx="1098356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Huang Y, Yu Z L. Associating Latent Representations With Cognitive Maps via </a:t>
            </a:r>
            <a:r>
              <a:rPr lang="en-US" altLang="zh-CN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Hyperspherical</a:t>
            </a:r>
            <a:r>
              <a:rPr lang="en-US" altLang="zh-CN" sz="1100" dirty="0">
                <a:solidFill>
                  <a:srgbClr val="222222"/>
                </a:solidFill>
                <a:latin typeface="Arial" panose="020B0604020202020204" pitchFamily="34" charset="0"/>
              </a:rPr>
              <a:t> Space for Neural Population Spikes[J]. IEEE Transactions on Neural Systems and Rehabilitation Engineering, 2022, 30: 2886-2895.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04950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PfLDS</a:t>
            </a:r>
            <a:r>
              <a:rPr lang="en-US" altLang="zh-CN" dirty="0"/>
              <a:t>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8852000" y="4949924"/>
            <a:ext cx="2523243" cy="350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把观测函数改成</a:t>
            </a:r>
            <a:r>
              <a:rPr kumimoji="1" lang="en-US" altLang="zh-CN" sz="1600" b="1" dirty="0" err="1"/>
              <a:t>nn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Gao Y, Archer E W, </a:t>
            </a:r>
            <a:r>
              <a:rPr lang="en-US" altLang="zh-CN" sz="1100" dirty="0" err="1"/>
              <a:t>Paninski</a:t>
            </a:r>
            <a:r>
              <a:rPr lang="en-US" altLang="zh-CN" sz="1100" dirty="0"/>
              <a:t> L, et al. Linear dynamical neural population models through nonlinear embeddings[J]. Advances in neural information processing systems, 2016, 29.</a:t>
            </a:r>
            <a:endParaRPr lang="zh-CN" altLang="en-US" sz="100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E992B3D-8FDC-47C8-B7FA-0CA8E14FEE63}"/>
              </a:ext>
            </a:extLst>
          </p:cNvPr>
          <p:cNvGrpSpPr/>
          <p:nvPr/>
        </p:nvGrpSpPr>
        <p:grpSpPr>
          <a:xfrm>
            <a:off x="966883" y="1354120"/>
            <a:ext cx="7143743" cy="1809289"/>
            <a:chOff x="1245389" y="1356685"/>
            <a:chExt cx="7143743" cy="1809289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CE71494-A69D-4C2E-8A8F-5DA0514417FE}"/>
                </a:ext>
              </a:extLst>
            </p:cNvPr>
            <p:cNvSpPr/>
            <p:nvPr/>
          </p:nvSpPr>
          <p:spPr>
            <a:xfrm>
              <a:off x="1420020" y="1356685"/>
              <a:ext cx="696911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b="1" dirty="0"/>
                <a:t>Advances in neural information processing systems, 2016, 24.</a:t>
              </a:r>
              <a:endParaRPr lang="zh-CN" altLang="en-US" sz="1200" b="1" dirty="0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24F3E00-5341-4077-9EC9-EB2DB0E70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45389" y="1594130"/>
              <a:ext cx="5572903" cy="1571844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3B4DF55-2363-45FC-8742-CC3591E3C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44" y="3472557"/>
            <a:ext cx="7572375" cy="1143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74633B7-EEA4-464F-B40E-20B8E692BE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57" y="4818974"/>
            <a:ext cx="7448550" cy="9525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A0F8560-ADA1-47AA-8D9A-2522EE381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70233" y="4267483"/>
            <a:ext cx="3629025" cy="35242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B0F182B-A797-4348-A557-8553400174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9158" y="5607136"/>
            <a:ext cx="2752725" cy="400050"/>
          </a:xfrm>
          <a:prstGeom prst="rect">
            <a:avLst/>
          </a:prstGeom>
        </p:spPr>
      </p:pic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C8A1716-677C-453C-A492-657D1AEEE1CD}"/>
              </a:ext>
            </a:extLst>
          </p:cNvPr>
          <p:cNvCxnSpPr>
            <a:cxnSpLocks/>
          </p:cNvCxnSpPr>
          <p:nvPr/>
        </p:nvCxnSpPr>
        <p:spPr>
          <a:xfrm flipH="1" flipV="1">
            <a:off x="10731470" y="4562389"/>
            <a:ext cx="13350" cy="1066356"/>
          </a:xfrm>
          <a:prstGeom prst="line">
            <a:avLst/>
          </a:prstGeom>
          <a:ln w="38100">
            <a:solidFill>
              <a:srgbClr val="C0000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64951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PfLDS</a:t>
            </a:r>
            <a:r>
              <a:rPr lang="en-US" altLang="zh-CN" dirty="0"/>
              <a:t>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Gao Y, Archer E W, </a:t>
            </a:r>
            <a:r>
              <a:rPr lang="en-US" altLang="zh-CN" sz="1100" dirty="0" err="1"/>
              <a:t>Paninski</a:t>
            </a:r>
            <a:r>
              <a:rPr lang="en-US" altLang="zh-CN" sz="1100" dirty="0"/>
              <a:t> L, et al. Linear dynamical neural population models through nonlinear embeddings[J]. Advances in neural information processing systems, 2016, 29.</a:t>
            </a:r>
            <a:endParaRPr lang="zh-CN" altLang="en-US" sz="1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CE71494-A69D-4C2E-8A8F-5DA0514417FE}"/>
              </a:ext>
            </a:extLst>
          </p:cNvPr>
          <p:cNvSpPr/>
          <p:nvPr/>
        </p:nvSpPr>
        <p:spPr>
          <a:xfrm>
            <a:off x="1021214" y="1518813"/>
            <a:ext cx="32650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/>
              <a:t>仿真线性的观测函数时，虽然观测函数的是</a:t>
            </a:r>
            <a:r>
              <a:rPr lang="en-US" altLang="zh-CN" sz="1600" b="1" dirty="0" err="1"/>
              <a:t>nn</a:t>
            </a:r>
            <a:r>
              <a:rPr lang="zh-CN" altLang="en-US" sz="1600" b="1" dirty="0"/>
              <a:t>，但效率不会变差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955239-597B-4234-884C-5C8CDDD22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9074" y="1518813"/>
            <a:ext cx="4911039" cy="19072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E928AED-1C27-49DD-9E3C-7BD2BD0A3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1220" y="3565737"/>
            <a:ext cx="5295900" cy="273232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249249C7-8325-4AD3-9147-76AEDA98144A}"/>
              </a:ext>
            </a:extLst>
          </p:cNvPr>
          <p:cNvSpPr/>
          <p:nvPr/>
        </p:nvSpPr>
        <p:spPr>
          <a:xfrm>
            <a:off x="1116517" y="3604603"/>
            <a:ext cx="326503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/>
              <a:t>仿真：非线性的观测函数，和线性</a:t>
            </a:r>
            <a:r>
              <a:rPr lang="en-US" altLang="zh-CN" sz="1600" b="1" dirty="0"/>
              <a:t>dynamics</a:t>
            </a:r>
            <a:r>
              <a:rPr lang="zh-CN" altLang="en-US" sz="1600" b="1" dirty="0"/>
              <a:t>，效果优于</a:t>
            </a:r>
            <a:r>
              <a:rPr lang="en-US" altLang="zh-CN" sz="1600" b="1" dirty="0"/>
              <a:t>baseline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01EFC4F-81D0-47DF-AC72-AC3402E47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6097" y="4406276"/>
            <a:ext cx="2733675" cy="5334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919AC14-5423-48A7-BB8C-EC3AE2212B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4798" y="5043347"/>
            <a:ext cx="42005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95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>
                <a:hlinkClick r:id="rId3" action="ppaction://hlinksldjump"/>
              </a:rPr>
              <a:t>PfLDS</a:t>
            </a:r>
            <a:r>
              <a:rPr lang="en-US" altLang="zh-CN" dirty="0">
                <a:hlinkClick r:id="rId3" action="ppaction://hlinksldjump"/>
              </a:rPr>
              <a:t>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Gao Y, Archer E W, </a:t>
            </a:r>
            <a:r>
              <a:rPr lang="en-US" altLang="zh-CN" sz="1100" dirty="0" err="1"/>
              <a:t>Paninski</a:t>
            </a:r>
            <a:r>
              <a:rPr lang="en-US" altLang="zh-CN" sz="1100" dirty="0"/>
              <a:t> L, et al. Linear dynamical neural population models through nonlinear embeddings[J]. Advances in neural information processing systems, 2016, 29.</a:t>
            </a:r>
            <a:endParaRPr lang="zh-CN" altLang="en-US" sz="100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49249C7-8325-4AD3-9147-76AEDA98144A}"/>
              </a:ext>
            </a:extLst>
          </p:cNvPr>
          <p:cNvSpPr/>
          <p:nvPr/>
        </p:nvSpPr>
        <p:spPr>
          <a:xfrm>
            <a:off x="1120673" y="4496723"/>
            <a:ext cx="32650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/>
              <a:t>不带节律的真实数据上：可视化</a:t>
            </a:r>
            <a:r>
              <a:rPr lang="en-US" altLang="zh-CN" sz="1600" b="1" dirty="0"/>
              <a:t>latent</a:t>
            </a:r>
            <a:r>
              <a:rPr lang="zh-CN" altLang="en-US" sz="1600" b="1" dirty="0"/>
              <a:t>和</a:t>
            </a:r>
            <a:r>
              <a:rPr lang="en-US" altLang="zh-CN" sz="1600" b="1" dirty="0"/>
              <a:t>behavior</a:t>
            </a:r>
            <a:r>
              <a:rPr lang="zh-CN" altLang="en-US" sz="1600" b="1" dirty="0"/>
              <a:t>的关系，以及定量的</a:t>
            </a:r>
            <a:r>
              <a:rPr lang="en-US" altLang="zh-CN" sz="1600" b="1" dirty="0"/>
              <a:t>predictive</a:t>
            </a:r>
            <a:r>
              <a:rPr lang="zh-CN" altLang="en-US" sz="1600" b="1" dirty="0"/>
              <a:t>的性能</a:t>
            </a:r>
            <a:endParaRPr lang="en-US" altLang="zh-CN" sz="16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4B73525-E700-4D77-AEC9-E461A14FB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802" y="4494840"/>
            <a:ext cx="6620349" cy="18518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75CBD6C-05B0-4D0B-8DC3-FEBA429B4B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813" y="3033719"/>
            <a:ext cx="5399073" cy="138588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322A96-5D37-4A24-8764-C0BE99CA2E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068" y="178620"/>
            <a:ext cx="6024562" cy="285743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E088C381-A340-489B-9E5F-8B4080C48356}"/>
              </a:ext>
            </a:extLst>
          </p:cNvPr>
          <p:cNvSpPr/>
          <p:nvPr/>
        </p:nvSpPr>
        <p:spPr>
          <a:xfrm>
            <a:off x="966883" y="1743998"/>
            <a:ext cx="32650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/>
              <a:t>带节律的真实数据上：可视化</a:t>
            </a:r>
            <a:r>
              <a:rPr lang="en-US" altLang="zh-CN" sz="1600" b="1" dirty="0"/>
              <a:t>latent</a:t>
            </a:r>
            <a:r>
              <a:rPr lang="zh-CN" altLang="en-US" sz="1600" b="1" dirty="0"/>
              <a:t>和</a:t>
            </a:r>
            <a:r>
              <a:rPr lang="en-US" altLang="zh-CN" sz="1600" b="1" dirty="0"/>
              <a:t>behavior</a:t>
            </a:r>
            <a:r>
              <a:rPr lang="zh-CN" altLang="en-US" sz="1600" b="1" dirty="0"/>
              <a:t>的关系，以及定量的</a:t>
            </a:r>
            <a:r>
              <a:rPr lang="en-US" altLang="zh-CN" sz="1600" b="1" dirty="0"/>
              <a:t>predictive</a:t>
            </a:r>
            <a:r>
              <a:rPr lang="zh-CN" altLang="en-US" sz="1600" b="1" dirty="0"/>
              <a:t>的性能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3419735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7165581" y="1322236"/>
            <a:ext cx="3883473" cy="75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2000" b="1" dirty="0"/>
              <a:t>将行为相关的</a:t>
            </a:r>
            <a:r>
              <a:rPr kumimoji="1" lang="en-US" altLang="zh-CN" sz="2000" b="1" dirty="0"/>
              <a:t>neural dynamics</a:t>
            </a:r>
            <a:r>
              <a:rPr kumimoji="1" lang="zh-CN" altLang="en-US" sz="2000" b="1" dirty="0"/>
              <a:t>通过投影的方式提出出来</a:t>
            </a:r>
            <a:endParaRPr kumimoji="1" lang="en-US" altLang="zh-CN" sz="20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/>
              <a:t>Sani O G, </a:t>
            </a:r>
            <a:r>
              <a:rPr lang="en-US" altLang="zh-CN" sz="1050" dirty="0" err="1"/>
              <a:t>Abbaspourazad</a:t>
            </a:r>
            <a:r>
              <a:rPr lang="en-US" altLang="zh-CN" sz="1050" dirty="0"/>
              <a:t> H, Wong Y T, et al. Modeling behaviorally relevant neural dynamics enabled by preferential subspace identification[J]. Nature Neuroscience, 2021, 24(1): 140-149.</a:t>
            </a:r>
            <a:endParaRPr lang="zh-CN" altLang="en-US" sz="1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6CCEBAF5-ECBD-44EC-8067-583B0DCC6429}"/>
              </a:ext>
            </a:extLst>
          </p:cNvPr>
          <p:cNvSpPr txBox="1">
            <a:spLocks/>
          </p:cNvSpPr>
          <p:nvPr/>
        </p:nvSpPr>
        <p:spPr>
          <a:xfrm>
            <a:off x="786240" y="476093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PSID-method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5A9A4A-8184-40D9-BF9A-18B34B07E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852" y="1230190"/>
            <a:ext cx="6100762" cy="20920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781B67-9BC4-412D-95F2-1BBAD0446F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996" y="3397460"/>
            <a:ext cx="9667875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5091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7165581" y="1322236"/>
            <a:ext cx="3883473" cy="753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2000" b="1" dirty="0"/>
              <a:t>将行为相关的</a:t>
            </a:r>
            <a:r>
              <a:rPr kumimoji="1" lang="en-US" altLang="zh-CN" sz="2000" b="1" dirty="0"/>
              <a:t>neural dynamics</a:t>
            </a:r>
            <a:r>
              <a:rPr kumimoji="1" lang="zh-CN" altLang="en-US" sz="2000" b="1" dirty="0"/>
              <a:t>通过投影的方式提出出来</a:t>
            </a:r>
            <a:endParaRPr kumimoji="1" lang="en-US" altLang="zh-CN" sz="20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/>
              <a:t>Sani O G, </a:t>
            </a:r>
            <a:r>
              <a:rPr lang="en-US" altLang="zh-CN" sz="1050" dirty="0" err="1"/>
              <a:t>Abbaspourazad</a:t>
            </a:r>
            <a:r>
              <a:rPr lang="en-US" altLang="zh-CN" sz="1050" dirty="0"/>
              <a:t> H, Wong Y T, et al. Modeling behaviorally relevant neural dynamics enabled by preferential subspace identification[J]. Nature Neuroscience, 2021, 24(1): 140-149.</a:t>
            </a:r>
            <a:endParaRPr lang="zh-CN" altLang="en-US" sz="1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6CCEBAF5-ECBD-44EC-8067-583B0DCC6429}"/>
              </a:ext>
            </a:extLst>
          </p:cNvPr>
          <p:cNvSpPr txBox="1">
            <a:spLocks/>
          </p:cNvSpPr>
          <p:nvPr/>
        </p:nvSpPr>
        <p:spPr>
          <a:xfrm>
            <a:off x="786240" y="476093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PSID-method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453B00-5049-4ED6-AA94-36400C69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447" y="2428960"/>
            <a:ext cx="5000171" cy="151827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7A1803-494B-4F53-B562-6CD26F695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935" y="1191859"/>
            <a:ext cx="5505450" cy="514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DD31F9B-8431-4D9E-8E23-74A224387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1291" y="4616450"/>
            <a:ext cx="424815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13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 err="1"/>
              <a:t>Vahidi</a:t>
            </a:r>
            <a:r>
              <a:rPr lang="en-US" altLang="zh-CN" sz="1200" dirty="0"/>
              <a:t> P, Sani O G, </a:t>
            </a:r>
            <a:r>
              <a:rPr lang="en-US" altLang="zh-CN" sz="1200" dirty="0" err="1"/>
              <a:t>Shanechi</a:t>
            </a:r>
            <a:r>
              <a:rPr lang="en-US" altLang="zh-CN" sz="1200" dirty="0"/>
              <a:t> M </a:t>
            </a:r>
            <a:r>
              <a:rPr lang="en-US" altLang="zh-CN" sz="1200" dirty="0" err="1"/>
              <a:t>M</a:t>
            </a:r>
            <a:r>
              <a:rPr lang="en-US" altLang="zh-CN" sz="1200" dirty="0"/>
              <a:t>. Modeling and dissociation of intrinsic and input-driven neural population dynamics underlying behavior[J]. </a:t>
            </a:r>
            <a:r>
              <a:rPr lang="en-US" altLang="zh-CN" sz="1200" dirty="0" err="1"/>
              <a:t>bioRxiv</a:t>
            </a:r>
            <a:r>
              <a:rPr lang="en-US" altLang="zh-CN" sz="1200" dirty="0"/>
              <a:t>, 2023: 2023.03. 14.532554.</a:t>
            </a:r>
            <a:endParaRPr lang="zh-CN" altLang="en-US" sz="100" dirty="0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6CCEBAF5-ECBD-44EC-8067-583B0DCC6429}"/>
              </a:ext>
            </a:extLst>
          </p:cNvPr>
          <p:cNvSpPr txBox="1">
            <a:spLocks/>
          </p:cNvSpPr>
          <p:nvPr/>
        </p:nvSpPr>
        <p:spPr>
          <a:xfrm>
            <a:off x="786240" y="476093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IPSID-method</a:t>
            </a:r>
            <a:endParaRPr kumimoji="1"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CCE43C-326B-419E-9630-4E6C2E277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778"/>
          <a:stretch/>
        </p:blipFill>
        <p:spPr>
          <a:xfrm>
            <a:off x="868207" y="1249067"/>
            <a:ext cx="7067060" cy="9131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A304ECB-E15A-47F8-9307-B9EE3B0795CF}"/>
              </a:ext>
            </a:extLst>
          </p:cNvPr>
          <p:cNvSpPr txBox="1"/>
          <p:nvPr/>
        </p:nvSpPr>
        <p:spPr>
          <a:xfrm>
            <a:off x="7935267" y="1126181"/>
            <a:ext cx="3665522" cy="2107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2000" b="1" dirty="0"/>
              <a:t>在</a:t>
            </a:r>
            <a:r>
              <a:rPr kumimoji="1" lang="en-US" altLang="zh-CN" sz="2000" b="1" dirty="0"/>
              <a:t>PSID</a:t>
            </a:r>
            <a:r>
              <a:rPr kumimoji="1" lang="zh-CN" altLang="en-US" sz="2000" b="1" dirty="0"/>
              <a:t>的基础上加入了时变的</a:t>
            </a:r>
            <a:r>
              <a:rPr kumimoji="1" lang="en-US" altLang="zh-CN" sz="2000" b="1" dirty="0"/>
              <a:t>input</a:t>
            </a:r>
            <a:r>
              <a:rPr kumimoji="1" lang="zh-CN" altLang="en-US" sz="2000" b="1" dirty="0"/>
              <a:t>的刻画（可以是任务的视觉提示，或者是别的脑区对于这个脑区的影响），使得</a:t>
            </a:r>
            <a:r>
              <a:rPr kumimoji="1" lang="en-US" altLang="zh-CN" sz="2000" b="1" dirty="0"/>
              <a:t>latent</a:t>
            </a:r>
            <a:r>
              <a:rPr kumimoji="1" lang="zh-CN" altLang="en-US" sz="2000" b="1" dirty="0"/>
              <a:t>的</a:t>
            </a:r>
            <a:r>
              <a:rPr kumimoji="1" lang="en-US" altLang="zh-CN" sz="2000" b="1" dirty="0"/>
              <a:t>intrinsic temporal dynamics</a:t>
            </a:r>
            <a:r>
              <a:rPr kumimoji="1" lang="zh-CN" altLang="en-US" sz="2000" b="1" dirty="0"/>
              <a:t>更加单纯</a:t>
            </a:r>
            <a:endParaRPr kumimoji="1" lang="en-US" altLang="zh-CN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8F47D8-EE59-4118-AB4E-B6FA46C22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472" y="4994779"/>
            <a:ext cx="4631871" cy="10613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36D8709-BFCF-472C-9394-F8DEF47B07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331" t="36433" r="19030"/>
          <a:stretch/>
        </p:blipFill>
        <p:spPr>
          <a:xfrm>
            <a:off x="7935267" y="3545017"/>
            <a:ext cx="3235504" cy="10471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7828E2F-9FA9-45C9-B121-3FBD693A5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900" y="2162167"/>
            <a:ext cx="6036169" cy="40925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2F4440-9BE6-4BE4-9000-20B34303A86D}"/>
              </a:ext>
            </a:extLst>
          </p:cNvPr>
          <p:cNvSpPr/>
          <p:nvPr/>
        </p:nvSpPr>
        <p:spPr>
          <a:xfrm>
            <a:off x="8650140" y="5098198"/>
            <a:ext cx="506560" cy="8835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2FEF3E-BBFD-46BE-96A5-C01C612EA4A6}"/>
              </a:ext>
            </a:extLst>
          </p:cNvPr>
          <p:cNvSpPr/>
          <p:nvPr/>
        </p:nvSpPr>
        <p:spPr>
          <a:xfrm>
            <a:off x="8986350" y="4654474"/>
            <a:ext cx="744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IPSID</a:t>
            </a:r>
            <a:endParaRPr lang="zh-CN" altLang="en-US" b="1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240BDE1-0A6F-4482-95A9-35C13F855DFB}"/>
              </a:ext>
            </a:extLst>
          </p:cNvPr>
          <p:cNvSpPr/>
          <p:nvPr/>
        </p:nvSpPr>
        <p:spPr>
          <a:xfrm>
            <a:off x="8903420" y="3312958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PSID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235456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三、</a:t>
            </a:r>
            <a:r>
              <a:rPr kumimoji="1" lang="en-US" altLang="zh-CN" dirty="0"/>
              <a:t>dynamic model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162D7FE-89AA-4AAD-905F-251B3000F8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8804" y="1432914"/>
            <a:ext cx="7621985" cy="422330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1F1EC134-AE50-486E-AB47-BF1ED8D35007}"/>
              </a:ext>
            </a:extLst>
          </p:cNvPr>
          <p:cNvSpPr/>
          <p:nvPr/>
        </p:nvSpPr>
        <p:spPr>
          <a:xfrm>
            <a:off x="781210" y="6436837"/>
            <a:ext cx="1062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US" altLang="zh-CN" sz="900" dirty="0"/>
              <a:t> </a:t>
            </a:r>
            <a:r>
              <a:rPr lang="en-US" altLang="zh-CN" sz="1100" dirty="0"/>
              <a:t>Hurwitz C, </a:t>
            </a:r>
            <a:r>
              <a:rPr lang="en-US" altLang="zh-CN" sz="1100" dirty="0" err="1"/>
              <a:t>Kudryashova</a:t>
            </a:r>
            <a:r>
              <a:rPr lang="en-US" altLang="zh-CN" sz="1100" dirty="0"/>
              <a:t> N, </a:t>
            </a:r>
            <a:r>
              <a:rPr lang="en-US" altLang="zh-CN" sz="1100" dirty="0" err="1"/>
              <a:t>Onken</a:t>
            </a:r>
            <a:r>
              <a:rPr lang="en-US" altLang="zh-CN" sz="1100" dirty="0"/>
              <a:t> A, et al. Building population models for large-scale neural recordings: Opportunities and pitfalls[J]. Current opinion in neurobiology, 2021, 70: 64-73.</a:t>
            </a:r>
            <a:r>
              <a:rPr lang="en-US" altLang="zh-CN" sz="900" dirty="0"/>
              <a:t>.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44DCB1B-82CC-43C5-B9CD-6E12FC959232}"/>
              </a:ext>
            </a:extLst>
          </p:cNvPr>
          <p:cNvSpPr/>
          <p:nvPr/>
        </p:nvSpPr>
        <p:spPr>
          <a:xfrm>
            <a:off x="868207" y="1317348"/>
            <a:ext cx="30626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Modeling the latent trajectories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endParaRPr lang="en-US" altLang="zh-CN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2060"/>
                </a:solidFill>
              </a:rPr>
              <a:t>State Space representation: </a:t>
            </a:r>
            <a:r>
              <a:rPr lang="en-US" altLang="zh-CN" dirty="0">
                <a:solidFill>
                  <a:srgbClr val="002060"/>
                </a:solidFill>
              </a:rPr>
              <a:t>Explicit  Evolution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2060"/>
                </a:solidFill>
              </a:rPr>
              <a:t>Moment representation: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the statistics of latent trajectories(GP),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the relationship of timesteps (contrastive learning)</a:t>
            </a:r>
          </a:p>
        </p:txBody>
      </p:sp>
    </p:spTree>
    <p:extLst>
      <p:ext uri="{BB962C8B-B14F-4D97-AF65-F5344CB8AC3E}">
        <p14:creationId xmlns:p14="http://schemas.microsoft.com/office/powerpoint/2010/main" val="4203789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二、</a:t>
            </a:r>
            <a:r>
              <a:rPr kumimoji="1" lang="en" altLang="zh-CN" dirty="0"/>
              <a:t> </a:t>
            </a:r>
            <a:r>
              <a:rPr kumimoji="1" lang="zh-CN" altLang="en-US" dirty="0"/>
              <a:t>公开数据集</a:t>
            </a: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840B67-6642-49F7-AC5B-B5467AB5CF3B}"/>
              </a:ext>
            </a:extLst>
          </p:cNvPr>
          <p:cNvSpPr/>
          <p:nvPr/>
        </p:nvSpPr>
        <p:spPr>
          <a:xfrm>
            <a:off x="781210" y="6436837"/>
            <a:ext cx="1062957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Pei F, Ye J. Neural </a:t>
            </a:r>
            <a:r>
              <a:rPr lang="en-US" altLang="zh-CN" sz="1100" dirty="0" err="1"/>
              <a:t>Latents</a:t>
            </a:r>
            <a:r>
              <a:rPr lang="en-US" altLang="zh-CN" sz="1100" dirty="0"/>
              <a:t> Benchmark ‘21: Evaluating latent variable models of neural population activity[C]//35th Conference on Neural Information Processing Systems. 2022.</a:t>
            </a:r>
            <a:endParaRPr lang="en-US" altLang="zh-CN" sz="9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CBC0334-545D-4174-A895-786160A05A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659"/>
          <a:stretch/>
        </p:blipFill>
        <p:spPr>
          <a:xfrm>
            <a:off x="2830286" y="1607206"/>
            <a:ext cx="8580503" cy="3304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8930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五、</a:t>
            </a:r>
            <a:r>
              <a:rPr kumimoji="1" lang="en-US" altLang="zh-CN" dirty="0"/>
              <a:t>Moment representation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4754EA-6D6C-40DE-9C52-11437E1447E6}"/>
              </a:ext>
            </a:extLst>
          </p:cNvPr>
          <p:cNvSpPr/>
          <p:nvPr/>
        </p:nvSpPr>
        <p:spPr>
          <a:xfrm>
            <a:off x="966883" y="1117290"/>
            <a:ext cx="10855662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F4A347-E3D1-4785-84CF-C198BB3F1DC0}"/>
              </a:ext>
            </a:extLst>
          </p:cNvPr>
          <p:cNvSpPr/>
          <p:nvPr/>
        </p:nvSpPr>
        <p:spPr>
          <a:xfrm>
            <a:off x="781210" y="6436837"/>
            <a:ext cx="1062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US" altLang="zh-CN" sz="900" dirty="0"/>
              <a:t> </a:t>
            </a:r>
            <a:r>
              <a:rPr lang="en-US" altLang="zh-CN" sz="1100" dirty="0"/>
              <a:t>Hurwitz C, </a:t>
            </a:r>
            <a:r>
              <a:rPr lang="en-US" altLang="zh-CN" sz="1100" dirty="0" err="1"/>
              <a:t>Kudryashova</a:t>
            </a:r>
            <a:r>
              <a:rPr lang="en-US" altLang="zh-CN" sz="1100" dirty="0"/>
              <a:t> N, </a:t>
            </a:r>
            <a:r>
              <a:rPr lang="en-US" altLang="zh-CN" sz="1100" dirty="0" err="1"/>
              <a:t>Onken</a:t>
            </a:r>
            <a:r>
              <a:rPr lang="en-US" altLang="zh-CN" sz="1100" dirty="0"/>
              <a:t> A, et al. Building population models for large-scale neural recordings: Opportunities and pitfalls[J]. Current opinion in neurobiology, 2021, 70: 64-73.</a:t>
            </a:r>
            <a:r>
              <a:rPr lang="en-US" altLang="zh-CN" sz="900" dirty="0"/>
              <a:t>.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7ED979D-97E3-46CA-8DB7-44F096DF2B86}"/>
              </a:ext>
            </a:extLst>
          </p:cNvPr>
          <p:cNvSpPr/>
          <p:nvPr/>
        </p:nvSpPr>
        <p:spPr>
          <a:xfrm>
            <a:off x="1101977" y="1255404"/>
            <a:ext cx="3901823" cy="2031325"/>
          </a:xfrm>
          <a:prstGeom prst="rect">
            <a:avLst/>
          </a:prstGeom>
          <a:ln>
            <a:solidFill>
              <a:schemeClr val="accent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Moment representation: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2060"/>
                </a:solidFill>
              </a:rPr>
              <a:t>the statistics of latent trajectories(GP)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2060"/>
                </a:solidFill>
              </a:rPr>
              <a:t>the relationship of timesteps (contrastive learning)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2060"/>
                </a:solidFill>
              </a:rPr>
              <a:t>Mask modelling based(transformer-based model)</a:t>
            </a:r>
            <a:endParaRPr lang="zh-CN" altLang="en-US" b="1" dirty="0">
              <a:solidFill>
                <a:srgbClr val="002060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F351980-9B74-456E-AE77-4B148ACA45E9}"/>
              </a:ext>
            </a:extLst>
          </p:cNvPr>
          <p:cNvGrpSpPr/>
          <p:nvPr/>
        </p:nvGrpSpPr>
        <p:grpSpPr>
          <a:xfrm>
            <a:off x="5163330" y="1271159"/>
            <a:ext cx="6394289" cy="3566992"/>
            <a:chOff x="8091860" y="1705805"/>
            <a:chExt cx="3522934" cy="2425060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85D078C-5AE0-4A04-99CD-EE3B51FAB8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860" y="1705805"/>
              <a:ext cx="3522934" cy="242506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99461AB-16CD-4B6B-BB6B-D153FC5C7932}"/>
                </a:ext>
              </a:extLst>
            </p:cNvPr>
            <p:cNvSpPr/>
            <p:nvPr/>
          </p:nvSpPr>
          <p:spPr>
            <a:xfrm>
              <a:off x="8184441" y="1893389"/>
              <a:ext cx="860659" cy="799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77032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4754EA-6D6C-40DE-9C52-11437E1447E6}"/>
              </a:ext>
            </a:extLst>
          </p:cNvPr>
          <p:cNvSpPr/>
          <p:nvPr/>
        </p:nvSpPr>
        <p:spPr>
          <a:xfrm>
            <a:off x="966883" y="1117290"/>
            <a:ext cx="10855662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436391-DC1C-4A27-91D5-9A568BB3FEAA}"/>
              </a:ext>
            </a:extLst>
          </p:cNvPr>
          <p:cNvSpPr txBox="1"/>
          <p:nvPr/>
        </p:nvSpPr>
        <p:spPr>
          <a:xfrm>
            <a:off x="1131430" y="1266429"/>
            <a:ext cx="5510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Model the statistics of latent trajectories</a:t>
            </a:r>
          </a:p>
          <a:p>
            <a:r>
              <a:rPr lang="en-US" altLang="zh-CN" sz="2000" b="1" dirty="0">
                <a:solidFill>
                  <a:srgbClr val="002060"/>
                </a:solidFill>
              </a:rPr>
              <a:t>GP-based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F4A347-E3D1-4785-84CF-C198BB3F1DC0}"/>
              </a:ext>
            </a:extLst>
          </p:cNvPr>
          <p:cNvSpPr/>
          <p:nvPr/>
        </p:nvSpPr>
        <p:spPr>
          <a:xfrm>
            <a:off x="781210" y="6436837"/>
            <a:ext cx="1062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US" altLang="zh-CN" sz="900" dirty="0"/>
              <a:t> </a:t>
            </a:r>
            <a:r>
              <a:rPr lang="en-US" altLang="zh-CN" sz="1100" dirty="0"/>
              <a:t>Hurwitz C, </a:t>
            </a:r>
            <a:r>
              <a:rPr lang="en-US" altLang="zh-CN" sz="1100" dirty="0" err="1"/>
              <a:t>Kudryashova</a:t>
            </a:r>
            <a:r>
              <a:rPr lang="en-US" altLang="zh-CN" sz="1100" dirty="0"/>
              <a:t> N, </a:t>
            </a:r>
            <a:r>
              <a:rPr lang="en-US" altLang="zh-CN" sz="1100" dirty="0" err="1"/>
              <a:t>Onken</a:t>
            </a:r>
            <a:r>
              <a:rPr lang="en-US" altLang="zh-CN" sz="1100" dirty="0"/>
              <a:t> A, et al. Building population models for large-scale neural recordings: Opportunities and pitfalls[J]. Current opinion in neurobiology, 2021, 70: 64-73.</a:t>
            </a:r>
            <a:r>
              <a:rPr lang="en-US" altLang="zh-CN" sz="900" dirty="0"/>
              <a:t>.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3010356-5831-46CC-8DB3-ABF1C51CD5A1}"/>
              </a:ext>
            </a:extLst>
          </p:cNvPr>
          <p:cNvGrpSpPr/>
          <p:nvPr/>
        </p:nvGrpSpPr>
        <p:grpSpPr>
          <a:xfrm>
            <a:off x="5399072" y="1344661"/>
            <a:ext cx="6149782" cy="3328589"/>
            <a:chOff x="8091860" y="1705805"/>
            <a:chExt cx="3522934" cy="2425060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14C09D9-0A92-4DA0-BC07-86FC1E9EE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860" y="1705805"/>
              <a:ext cx="3522934" cy="2425060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9E9E0A4-B1B3-4103-BE7B-ABABCAEF3A6A}"/>
                </a:ext>
              </a:extLst>
            </p:cNvPr>
            <p:cNvSpPr/>
            <p:nvPr/>
          </p:nvSpPr>
          <p:spPr>
            <a:xfrm>
              <a:off x="8184441" y="1893389"/>
              <a:ext cx="860659" cy="7990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D0E71026-BF04-408F-9B7D-51988522D26B}"/>
              </a:ext>
            </a:extLst>
          </p:cNvPr>
          <p:cNvSpPr/>
          <p:nvPr/>
        </p:nvSpPr>
        <p:spPr>
          <a:xfrm>
            <a:off x="1131430" y="2120390"/>
            <a:ext cx="26519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Trajectories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+GP: GPFA (2009-NeurIPS)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++ GP with new kernel: GPFADS(2020-NeurIPS)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E59D274-43CA-4434-9577-E96D966DB016}"/>
              </a:ext>
            </a:extLst>
          </p:cNvPr>
          <p:cNvSpPr/>
          <p:nvPr/>
        </p:nvSpPr>
        <p:spPr>
          <a:xfrm>
            <a:off x="1106043" y="451720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Observation function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endParaRPr lang="en-US" altLang="zh-CN" b="1" dirty="0">
              <a:solidFill>
                <a:srgbClr val="002060"/>
              </a:solidFill>
            </a:endParaRPr>
          </a:p>
          <a:p>
            <a:r>
              <a:rPr lang="en-US" altLang="zh-CN" b="1" dirty="0">
                <a:solidFill>
                  <a:srgbClr val="002060"/>
                </a:solidFill>
              </a:rPr>
              <a:t>+linear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r>
              <a:rPr lang="en-US" altLang="zh-CN" b="1" dirty="0">
                <a:solidFill>
                  <a:srgbClr val="002060"/>
                </a:solidFill>
              </a:rPr>
              <a:t>GPFA (2009-NeurIPS)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+linear and history observation: </a:t>
            </a:r>
            <a:r>
              <a:rPr lang="en-US" altLang="zh-CN" b="1" dirty="0" err="1">
                <a:solidFill>
                  <a:srgbClr val="002060"/>
                </a:solidFill>
              </a:rPr>
              <a:t>vLGP</a:t>
            </a:r>
            <a:r>
              <a:rPr lang="en-US" altLang="zh-CN" b="1" dirty="0">
                <a:solidFill>
                  <a:srgbClr val="002060"/>
                </a:solidFill>
              </a:rPr>
              <a:t>(2017-Neural computation)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+GP:</a:t>
            </a:r>
            <a:r>
              <a:rPr lang="zh-CN" altLang="en-US" b="1" dirty="0">
                <a:solidFill>
                  <a:srgbClr val="002060"/>
                </a:solidFill>
              </a:rPr>
              <a:t> </a:t>
            </a:r>
            <a:r>
              <a:rPr lang="en-US" altLang="zh-CN" b="1" dirty="0">
                <a:solidFill>
                  <a:srgbClr val="002060"/>
                </a:solidFill>
              </a:rPr>
              <a:t>P-GPLVM(2017-NeurIPS)</a:t>
            </a:r>
            <a:endParaRPr lang="en-US" altLang="zh-CN" dirty="0">
              <a:solidFill>
                <a:srgbClr val="00206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A5C2EDC-9B19-4269-A282-9FDCE6A18DAF}"/>
              </a:ext>
            </a:extLst>
          </p:cNvPr>
          <p:cNvSpPr/>
          <p:nvPr/>
        </p:nvSpPr>
        <p:spPr>
          <a:xfrm>
            <a:off x="5938033" y="5542282"/>
            <a:ext cx="722838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Latent information (</a:t>
            </a:r>
            <a:r>
              <a:rPr lang="zh-CN" altLang="en-US" b="1" dirty="0">
                <a:solidFill>
                  <a:srgbClr val="002060"/>
                </a:solidFill>
              </a:rPr>
              <a:t>增加</a:t>
            </a:r>
            <a:r>
              <a:rPr lang="fr-FR" altLang="zh-CN" b="1" dirty="0">
                <a:solidFill>
                  <a:srgbClr val="002060"/>
                </a:solidFill>
              </a:rPr>
              <a:t>disentanglemen</a:t>
            </a:r>
            <a:r>
              <a:rPr lang="en-US" altLang="zh-CN" b="1" dirty="0">
                <a:solidFill>
                  <a:srgbClr val="002060"/>
                </a:solidFill>
              </a:rPr>
              <a:t>t)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endParaRPr lang="en-US" altLang="zh-CN" b="1" dirty="0">
              <a:solidFill>
                <a:srgbClr val="002060"/>
              </a:solidFill>
            </a:endParaRPr>
          </a:p>
          <a:p>
            <a:r>
              <a:rPr lang="en-US" altLang="zh-CN" b="1" dirty="0">
                <a:solidFill>
                  <a:srgbClr val="002060"/>
                </a:solidFill>
              </a:rPr>
              <a:t>+repeat trial information: SNP-GPFA (2020-NeurIPS)</a:t>
            </a:r>
          </a:p>
          <a:p>
            <a:endParaRPr lang="en-US" altLang="zh-CN" b="1" dirty="0">
              <a:solidFill>
                <a:srgbClr val="002060"/>
              </a:solidFill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134535C3-65EE-403D-BF71-89FB020DB655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五、</a:t>
            </a:r>
            <a:r>
              <a:rPr kumimoji="1" lang="en-US" altLang="zh-CN" dirty="0"/>
              <a:t>Moment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19173013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4754EA-6D6C-40DE-9C52-11437E1447E6}"/>
              </a:ext>
            </a:extLst>
          </p:cNvPr>
          <p:cNvSpPr/>
          <p:nvPr/>
        </p:nvSpPr>
        <p:spPr>
          <a:xfrm>
            <a:off x="966883" y="1117290"/>
            <a:ext cx="10855662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9F4A347-E3D1-4785-84CF-C198BB3F1DC0}"/>
              </a:ext>
            </a:extLst>
          </p:cNvPr>
          <p:cNvSpPr/>
          <p:nvPr/>
        </p:nvSpPr>
        <p:spPr>
          <a:xfrm>
            <a:off x="781210" y="6436837"/>
            <a:ext cx="1062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US" altLang="zh-CN" sz="900" dirty="0"/>
              <a:t> </a:t>
            </a:r>
            <a:r>
              <a:rPr lang="en-US" altLang="zh-CN" sz="1100" dirty="0"/>
              <a:t>Hurwitz C, </a:t>
            </a:r>
            <a:r>
              <a:rPr lang="en-US" altLang="zh-CN" sz="1100" dirty="0" err="1"/>
              <a:t>Kudryashova</a:t>
            </a:r>
            <a:r>
              <a:rPr lang="en-US" altLang="zh-CN" sz="1100" dirty="0"/>
              <a:t> N, </a:t>
            </a:r>
            <a:r>
              <a:rPr lang="en-US" altLang="zh-CN" sz="1100" dirty="0" err="1"/>
              <a:t>Onken</a:t>
            </a:r>
            <a:r>
              <a:rPr lang="en-US" altLang="zh-CN" sz="1100" dirty="0"/>
              <a:t> A, et al. Building population models for large-scale neural recordings: Opportunities and pitfalls[J]. Current opinion in neurobiology, 2021, 70: 64-73.</a:t>
            </a:r>
            <a:r>
              <a:rPr lang="en-US" altLang="zh-CN" sz="900" dirty="0"/>
              <a:t>.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323B873C-CBD7-432C-A90D-5C0E7D5831A5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sz="3100" dirty="0"/>
              <a:t>四、</a:t>
            </a:r>
            <a:r>
              <a:rPr kumimoji="1" lang="en-US" altLang="zh-CN" sz="3100" dirty="0"/>
              <a:t>GP-based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8D95F15B-F9F2-4AAD-A41E-FFDF99170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8911810"/>
              </p:ext>
            </p:extLst>
          </p:nvPr>
        </p:nvGraphicFramePr>
        <p:xfrm>
          <a:off x="966883" y="1116625"/>
          <a:ext cx="8918296" cy="2484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65504">
                  <a:extLst>
                    <a:ext uri="{9D8B030D-6E8A-4147-A177-3AD203B41FA5}">
                      <a16:colId xmlns:a16="http://schemas.microsoft.com/office/drawing/2014/main" val="685622874"/>
                    </a:ext>
                  </a:extLst>
                </a:gridCol>
                <a:gridCol w="1880697">
                  <a:extLst>
                    <a:ext uri="{9D8B030D-6E8A-4147-A177-3AD203B41FA5}">
                      <a16:colId xmlns:a16="http://schemas.microsoft.com/office/drawing/2014/main" val="2695098411"/>
                    </a:ext>
                  </a:extLst>
                </a:gridCol>
                <a:gridCol w="1262753">
                  <a:extLst>
                    <a:ext uri="{9D8B030D-6E8A-4147-A177-3AD203B41FA5}">
                      <a16:colId xmlns:a16="http://schemas.microsoft.com/office/drawing/2014/main" val="2810039273"/>
                    </a:ext>
                  </a:extLst>
                </a:gridCol>
                <a:gridCol w="1303055">
                  <a:extLst>
                    <a:ext uri="{9D8B030D-6E8A-4147-A177-3AD203B41FA5}">
                      <a16:colId xmlns:a16="http://schemas.microsoft.com/office/drawing/2014/main" val="3069522063"/>
                    </a:ext>
                  </a:extLst>
                </a:gridCol>
                <a:gridCol w="1606287">
                  <a:extLst>
                    <a:ext uri="{9D8B030D-6E8A-4147-A177-3AD203B41FA5}">
                      <a16:colId xmlns:a16="http://schemas.microsoft.com/office/drawing/2014/main" val="4285794724"/>
                    </a:ext>
                  </a:extLst>
                </a:gridCol>
              </a:tblGrid>
              <a:tr h="431338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model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Dynamics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Mapping function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Addition information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35120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GPFA (2009-NeurIPS)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GP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Gaussian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550014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GPFADS(2020-NeurIPS)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GP with new kernel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Gaussian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851631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 err="1">
                          <a:solidFill>
                            <a:srgbClr val="002060"/>
                          </a:solidFill>
                        </a:rPr>
                        <a:t>vLGP</a:t>
                      </a:r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(2017-Neural computation)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GP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 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History observation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21360"/>
                  </a:ext>
                </a:extLst>
              </a:tr>
              <a:tr h="320020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P-GPLVM(2017-NeurIPS)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GP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GP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no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870195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SNP-GPFA (2020-NeurIPS)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GP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Repeat information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5743240"/>
                  </a:ext>
                </a:extLst>
              </a:tr>
            </a:tbl>
          </a:graphicData>
        </a:graphic>
      </p:graphicFrame>
      <p:sp>
        <p:nvSpPr>
          <p:cNvPr id="4" name="矩形 3">
            <a:extLst>
              <a:ext uri="{FF2B5EF4-FFF2-40B4-BE49-F238E27FC236}">
                <a16:creationId xmlns:a16="http://schemas.microsoft.com/office/drawing/2014/main" id="{8594A5DC-25FA-4157-8516-4F9780631526}"/>
              </a:ext>
            </a:extLst>
          </p:cNvPr>
          <p:cNvSpPr/>
          <p:nvPr/>
        </p:nvSpPr>
        <p:spPr>
          <a:xfrm>
            <a:off x="966883" y="1609045"/>
            <a:ext cx="8918296" cy="625107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0AF0CD-6576-4E10-AA6B-DCF8821572D1}"/>
              </a:ext>
            </a:extLst>
          </p:cNvPr>
          <p:cNvSpPr/>
          <p:nvPr/>
        </p:nvSpPr>
        <p:spPr>
          <a:xfrm>
            <a:off x="961748" y="2265275"/>
            <a:ext cx="8918296" cy="8172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BF1059E-8DC4-417C-A059-E0A40F825A57}"/>
              </a:ext>
            </a:extLst>
          </p:cNvPr>
          <p:cNvSpPr/>
          <p:nvPr/>
        </p:nvSpPr>
        <p:spPr>
          <a:xfrm>
            <a:off x="9880044" y="1695715"/>
            <a:ext cx="2245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GP kernel improve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B8CF18A-F56D-41F9-A286-0A42C6FE7A15}"/>
              </a:ext>
            </a:extLst>
          </p:cNvPr>
          <p:cNvSpPr/>
          <p:nvPr/>
        </p:nvSpPr>
        <p:spPr>
          <a:xfrm>
            <a:off x="9940413" y="2489253"/>
            <a:ext cx="2245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Mapping function 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0582A54-4793-44A8-A0F8-37ED03CB1D5D}"/>
              </a:ext>
            </a:extLst>
          </p:cNvPr>
          <p:cNvSpPr/>
          <p:nvPr/>
        </p:nvSpPr>
        <p:spPr>
          <a:xfrm>
            <a:off x="9993978" y="3206721"/>
            <a:ext cx="2245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加入任务信息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54256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4754EA-6D6C-40DE-9C52-11437E1447E6}"/>
              </a:ext>
            </a:extLst>
          </p:cNvPr>
          <p:cNvSpPr/>
          <p:nvPr/>
        </p:nvSpPr>
        <p:spPr>
          <a:xfrm>
            <a:off x="966883" y="1117290"/>
            <a:ext cx="10855662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436391-DC1C-4A27-91D5-9A568BB3FEAA}"/>
              </a:ext>
            </a:extLst>
          </p:cNvPr>
          <p:cNvSpPr txBox="1"/>
          <p:nvPr/>
        </p:nvSpPr>
        <p:spPr>
          <a:xfrm>
            <a:off x="1170083" y="1363326"/>
            <a:ext cx="1054162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Moment representation</a:t>
            </a:r>
            <a:r>
              <a:rPr lang="zh-CN" altLang="en-US" sz="2000" b="1" dirty="0">
                <a:solidFill>
                  <a:srgbClr val="002060"/>
                </a:solidFill>
              </a:rPr>
              <a:t>：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r>
              <a:rPr lang="en-US" altLang="zh-CN" sz="2000" b="1" dirty="0">
                <a:solidFill>
                  <a:srgbClr val="002060"/>
                </a:solidFill>
              </a:rPr>
              <a:t>GP-based</a:t>
            </a:r>
          </a:p>
          <a:p>
            <a:r>
              <a:rPr lang="en-US" altLang="zh-CN" sz="2000" b="1" dirty="0">
                <a:solidFill>
                  <a:srgbClr val="002060"/>
                </a:solidFill>
              </a:rPr>
              <a:t>Attention-based</a:t>
            </a:r>
          </a:p>
          <a:p>
            <a:r>
              <a:rPr lang="en-US" altLang="zh-CN" sz="2000" b="1" dirty="0">
                <a:solidFill>
                  <a:srgbClr val="002060"/>
                </a:solidFill>
              </a:rPr>
              <a:t>Contrastive learning-CEBRA</a:t>
            </a:r>
          </a:p>
          <a:p>
            <a:endParaRPr lang="en-US" altLang="zh-CN" sz="2000" b="1" dirty="0">
              <a:solidFill>
                <a:srgbClr val="002060"/>
              </a:solidFill>
            </a:endParaRPr>
          </a:p>
          <a:p>
            <a:endParaRPr lang="en-US" altLang="zh-CN" sz="1600" b="1" dirty="0">
              <a:solidFill>
                <a:srgbClr val="002060"/>
              </a:solidFill>
            </a:endParaRPr>
          </a:p>
          <a:p>
            <a:endParaRPr lang="en-US" altLang="zh-CN" sz="1600" b="1" dirty="0">
              <a:solidFill>
                <a:srgbClr val="002060"/>
              </a:solidFill>
            </a:endParaRPr>
          </a:p>
          <a:p>
            <a:endParaRPr lang="en-US" altLang="zh-CN" sz="1600" b="1" dirty="0">
              <a:solidFill>
                <a:srgbClr val="002060"/>
              </a:solidFill>
            </a:endParaRPr>
          </a:p>
          <a:p>
            <a:endParaRPr lang="en-US" altLang="zh-CN" sz="1600" b="1" dirty="0">
              <a:solidFill>
                <a:srgbClr val="002060"/>
              </a:solidFill>
            </a:endParaRPr>
          </a:p>
          <a:p>
            <a:endParaRPr lang="en-US" altLang="zh-CN" sz="1600" b="1" dirty="0">
              <a:solidFill>
                <a:srgbClr val="00206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D71480-374B-455C-BF7D-4A0019311BE4}"/>
              </a:ext>
            </a:extLst>
          </p:cNvPr>
          <p:cNvSpPr/>
          <p:nvPr/>
        </p:nvSpPr>
        <p:spPr>
          <a:xfrm>
            <a:off x="781210" y="6436837"/>
            <a:ext cx="1062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US" altLang="zh-CN" sz="900" dirty="0"/>
              <a:t> </a:t>
            </a:r>
            <a:r>
              <a:rPr lang="en-US" altLang="zh-CN" sz="1100" dirty="0"/>
              <a:t>Hurwitz C, </a:t>
            </a:r>
            <a:r>
              <a:rPr lang="en-US" altLang="zh-CN" sz="1100" dirty="0" err="1"/>
              <a:t>Kudryashova</a:t>
            </a:r>
            <a:r>
              <a:rPr lang="en-US" altLang="zh-CN" sz="1100" dirty="0"/>
              <a:t> N, </a:t>
            </a:r>
            <a:r>
              <a:rPr lang="en-US" altLang="zh-CN" sz="1100" dirty="0" err="1"/>
              <a:t>Onken</a:t>
            </a:r>
            <a:r>
              <a:rPr lang="en-US" altLang="zh-CN" sz="1100" dirty="0"/>
              <a:t> A, et al. Building population models for large-scale neural recordings: Opportunities and pitfalls[J]. Current opinion in neurobiology, 2021, 70: 64-73.</a:t>
            </a:r>
            <a:r>
              <a:rPr lang="en-US" altLang="zh-CN" sz="900" dirty="0"/>
              <a:t>.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B20444-8524-428F-A312-8EF8C3B23932}"/>
              </a:ext>
            </a:extLst>
          </p:cNvPr>
          <p:cNvSpPr/>
          <p:nvPr/>
        </p:nvSpPr>
        <p:spPr>
          <a:xfrm>
            <a:off x="4756942" y="2166846"/>
            <a:ext cx="6096000" cy="17533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 NODEs -</a:t>
            </a:r>
            <a:r>
              <a:rPr lang="zh-CN" altLang="en-US" dirty="0"/>
              <a:t>Expressive architectures enhance interpretability of dynamics-based neural population models</a:t>
            </a:r>
            <a:endParaRPr lang="en-US" altLang="zh-CN" dirty="0"/>
          </a:p>
          <a:p>
            <a:r>
              <a:rPr lang="en-US" altLang="zh-CN" dirty="0"/>
              <a:t>ODIN-Expressive dynamics models with nonlinear injective readouts enable reliable recovery of latent features from neural activity</a:t>
            </a:r>
          </a:p>
          <a:p>
            <a:endParaRPr lang="zh-CN" altLang="en-US" b="1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790838B-C0AF-4791-AEA2-B90864092970}"/>
              </a:ext>
            </a:extLst>
          </p:cNvPr>
          <p:cNvSpPr/>
          <p:nvPr/>
        </p:nvSpPr>
        <p:spPr>
          <a:xfrm>
            <a:off x="4895271" y="1514689"/>
            <a:ext cx="77400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US" altLang="zh-CN" b="1" dirty="0" err="1">
                <a:solidFill>
                  <a:srgbClr val="131313"/>
                </a:solidFill>
              </a:rPr>
              <a:t>BunDLe</a:t>
            </a:r>
            <a:r>
              <a:rPr lang="en-US" altLang="zh-CN" b="1" dirty="0">
                <a:solidFill>
                  <a:srgbClr val="131313"/>
                </a:solidFill>
              </a:rPr>
              <a:t>-Net: Neuronal Manifold Learning Meets </a:t>
            </a:r>
            <a:r>
              <a:rPr lang="en-US" altLang="zh-CN" b="1" dirty="0" err="1">
                <a:solidFill>
                  <a:srgbClr val="131313"/>
                </a:solidFill>
              </a:rPr>
              <a:t>Behaviour</a:t>
            </a:r>
            <a:endParaRPr lang="en-US" altLang="zh-CN" b="1" dirty="0">
              <a:solidFill>
                <a:srgbClr val="131313"/>
              </a:solidFill>
              <a:effectLst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A508A1-545B-49E9-8D31-151133CC1EA8}"/>
              </a:ext>
            </a:extLst>
          </p:cNvPr>
          <p:cNvSpPr/>
          <p:nvPr/>
        </p:nvSpPr>
        <p:spPr>
          <a:xfrm>
            <a:off x="4131131" y="488164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Predictive variational autoencoder for learning robustrepresentations of time-series data</a:t>
            </a:r>
            <a:r>
              <a:rPr lang="en-US" altLang="zh-CN" dirty="0"/>
              <a:t>-</a:t>
            </a:r>
            <a:r>
              <a:rPr lang="zh-CN" altLang="en-US" dirty="0"/>
              <a:t>增加</a:t>
            </a:r>
            <a:r>
              <a:rPr lang="en-US" altLang="zh-CN" dirty="0"/>
              <a:t>latent</a:t>
            </a:r>
            <a:r>
              <a:rPr lang="zh-CN" altLang="en-US" dirty="0"/>
              <a:t>的信息量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4B71715-753B-4A0F-BEFE-0384725C7F7D}"/>
              </a:ext>
            </a:extLst>
          </p:cNvPr>
          <p:cNvSpPr/>
          <p:nvPr/>
        </p:nvSpPr>
        <p:spPr>
          <a:xfrm>
            <a:off x="4646106" y="382535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GPLVM-</a:t>
            </a:r>
            <a:r>
              <a:rPr lang="zh-CN" altLang="en-US" dirty="0"/>
              <a:t>看一眼</a:t>
            </a:r>
            <a:r>
              <a:rPr lang="en-US" altLang="zh-CN" dirty="0"/>
              <a:t>-Variational Inference for Latent Variables and Uncertain Inputs in Gaussian Processes</a:t>
            </a:r>
            <a:endParaRPr lang="zh-CN" altLang="en-US" dirty="0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72DAD62E-987B-4F01-9E03-A62C7DC021F1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五、</a:t>
            </a:r>
            <a:r>
              <a:rPr kumimoji="1" lang="en-US" altLang="zh-CN" dirty="0"/>
              <a:t>Moment representation</a:t>
            </a:r>
          </a:p>
        </p:txBody>
      </p:sp>
    </p:spTree>
    <p:extLst>
      <p:ext uri="{BB962C8B-B14F-4D97-AF65-F5344CB8AC3E}">
        <p14:creationId xmlns:p14="http://schemas.microsoft.com/office/powerpoint/2010/main" val="515891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GPFA-method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1085493" y="4651589"/>
            <a:ext cx="4311188" cy="1091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2000" b="1" dirty="0"/>
              <a:t>假设：现有的带有噪声的，高维神经信号是从光滑的，低维的</a:t>
            </a:r>
            <a:r>
              <a:rPr kumimoji="1" lang="en-US" altLang="zh-CN" sz="2000" b="1" dirty="0"/>
              <a:t>neural trajectory</a:t>
            </a:r>
            <a:r>
              <a:rPr kumimoji="1" lang="zh-CN" altLang="en-US" sz="2000" b="1" dirty="0"/>
              <a:t>中的一个观测</a:t>
            </a:r>
            <a:endParaRPr kumimoji="1" lang="en-US" altLang="zh-CN" sz="2000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E53B33F-E130-42BE-ADA2-B71E13A7E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83" y="1342335"/>
            <a:ext cx="6308337" cy="115704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B926538-581B-4CC3-8FD1-9E6C4B0D3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528" y="2699726"/>
            <a:ext cx="6375918" cy="163248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0D264866-5087-4C29-8BC5-E4AFACC732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6002" y="2529708"/>
            <a:ext cx="3966976" cy="3604999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30A996A-BBDD-4E8D-831E-7FC6FB3697F0}"/>
              </a:ext>
            </a:extLst>
          </p:cNvPr>
          <p:cNvSpPr txBox="1"/>
          <p:nvPr/>
        </p:nvSpPr>
        <p:spPr>
          <a:xfrm>
            <a:off x="7407428" y="1403879"/>
            <a:ext cx="3916365" cy="14304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2000" b="1" dirty="0"/>
              <a:t>去噪</a:t>
            </a:r>
            <a:r>
              <a:rPr kumimoji="1" lang="en-US" altLang="zh-CN" sz="2000" b="1" dirty="0"/>
              <a:t>+</a:t>
            </a:r>
            <a:r>
              <a:rPr kumimoji="1" lang="zh-CN" altLang="en-US" sz="2000" b="1" dirty="0"/>
              <a:t>降维的联合学习</a:t>
            </a:r>
            <a:endParaRPr kumimoji="1" lang="en-US" altLang="zh-CN" sz="2000" b="1" dirty="0"/>
          </a:p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2000" b="1" dirty="0"/>
              <a:t>约束</a:t>
            </a:r>
            <a:r>
              <a:rPr kumimoji="1" lang="en-US" altLang="zh-CN" sz="2000" b="1" dirty="0"/>
              <a:t>latent</a:t>
            </a:r>
            <a:r>
              <a:rPr kumimoji="1" lang="zh-CN" altLang="en-US" sz="2000" b="1" dirty="0"/>
              <a:t>上的</a:t>
            </a:r>
            <a:r>
              <a:rPr kumimoji="1" lang="en-US" altLang="zh-CN" sz="2000" b="1" dirty="0"/>
              <a:t>smooth</a:t>
            </a:r>
            <a:r>
              <a:rPr kumimoji="1" lang="zh-CN" altLang="en-US" sz="2000" b="1" dirty="0"/>
              <a:t>，通过</a:t>
            </a:r>
            <a:r>
              <a:rPr kumimoji="1" lang="en-US" altLang="zh-CN" sz="2000" b="1" dirty="0"/>
              <a:t>GP</a:t>
            </a:r>
            <a:r>
              <a:rPr kumimoji="1" lang="zh-CN" altLang="en-US" sz="2000" b="1" dirty="0"/>
              <a:t>，时间上</a:t>
            </a:r>
            <a:r>
              <a:rPr kumimoji="1" lang="en-US" altLang="zh-CN" sz="2000" b="1" dirty="0"/>
              <a:t>smooth</a:t>
            </a:r>
            <a:r>
              <a:rPr kumimoji="1" lang="zh-CN" altLang="en-US" sz="2000" b="1" dirty="0"/>
              <a:t>的长度和强度可以自己学</a:t>
            </a:r>
            <a:endParaRPr kumimoji="1"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8580740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GPFA-method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7067510" y="1502122"/>
            <a:ext cx="4311188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假设：现有的带有噪声的，高维神经信号是从光滑的，低维的</a:t>
            </a:r>
            <a:r>
              <a:rPr kumimoji="1" lang="en-US" altLang="zh-CN" sz="1600" b="1" dirty="0"/>
              <a:t>neural trajectory</a:t>
            </a:r>
            <a:r>
              <a:rPr kumimoji="1" lang="zh-CN" altLang="en-US" sz="1600" b="1" dirty="0"/>
              <a:t>中的一个观测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4" y="6406882"/>
            <a:ext cx="1067538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/>
              <a:t>Yu B M, Cunningham J P, Santhanam G, et al. Gaussian-process factor analysis for low-dimensional single-trial analysis of neural population activity[J]. Advances in neural information processing systems, 2008, 21.</a:t>
            </a:r>
            <a:endParaRPr lang="zh-CN" altLang="en-US" sz="1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DCDB19-8729-4E7D-AEC4-C613F3847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19" y="1267094"/>
            <a:ext cx="6020955" cy="127123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DDEC05F-FB57-4051-B020-954D4FEF54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105" y="2817236"/>
            <a:ext cx="6113449" cy="9236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11164D-CC8D-45FB-AC64-58837D3A5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5024" y="3847096"/>
            <a:ext cx="6186545" cy="9768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5DA666-4451-4049-90A6-9B4A586DEB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4732" y="4908458"/>
            <a:ext cx="6173254" cy="126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0363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GPFADS-method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A996A-BBDD-4E8D-831E-7FC6FB3697F0}"/>
              </a:ext>
            </a:extLst>
          </p:cNvPr>
          <p:cNvSpPr txBox="1"/>
          <p:nvPr/>
        </p:nvSpPr>
        <p:spPr>
          <a:xfrm>
            <a:off x="7275219" y="1376823"/>
            <a:ext cx="4648369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一种新的高斯核，在</a:t>
            </a:r>
            <a:r>
              <a:rPr kumimoji="1" lang="en-US" altLang="zh-CN" sz="1600" b="1" dirty="0"/>
              <a:t>dynamic</a:t>
            </a:r>
            <a:r>
              <a:rPr kumimoji="1" lang="zh-CN" altLang="en-US" sz="1600" b="1" dirty="0"/>
              <a:t>中区分本征的</a:t>
            </a:r>
            <a:r>
              <a:rPr kumimoji="1" lang="en-US" altLang="zh-CN" sz="1600" b="1" dirty="0"/>
              <a:t>dynamics</a:t>
            </a:r>
            <a:r>
              <a:rPr kumimoji="1" lang="zh-CN" altLang="en-US" sz="1600" b="1" dirty="0"/>
              <a:t>以及其他时域上的</a:t>
            </a:r>
            <a:r>
              <a:rPr kumimoji="1" lang="en-US" altLang="zh-CN" sz="1600" b="1" dirty="0"/>
              <a:t>autocorrelation</a:t>
            </a:r>
          </a:p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600" b="1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7BA7E54-105B-40CA-BD65-12749EFFBCD7}"/>
              </a:ext>
            </a:extLst>
          </p:cNvPr>
          <p:cNvSpPr/>
          <p:nvPr/>
        </p:nvSpPr>
        <p:spPr>
          <a:xfrm>
            <a:off x="7275219" y="2119813"/>
            <a:ext cx="425631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1600" b="1" dirty="0"/>
              <a:t>不可逆性是自主动力系统的普遍特征，其状态轨迹遵循一致的流场，因此任何观察到的轨迹都不会反向发生。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3E0CD54-287D-4C03-AA3D-054C0D99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883" y="3152126"/>
            <a:ext cx="6179127" cy="2760162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6620321-82F6-4EB3-B5BC-AD6568FA5A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83" y="1624963"/>
            <a:ext cx="5963515" cy="132584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EABDF1B6-77A4-46AF-BB0D-FB5E2FF0EA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4470" y="1423647"/>
            <a:ext cx="5514551" cy="2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199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vLGP</a:t>
            </a:r>
            <a:r>
              <a:rPr lang="en-US" altLang="zh-CN" dirty="0"/>
              <a:t>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30A996A-BBDD-4E8D-831E-7FC6FB3697F0}"/>
              </a:ext>
            </a:extLst>
          </p:cNvPr>
          <p:cNvSpPr txBox="1"/>
          <p:nvPr/>
        </p:nvSpPr>
        <p:spPr>
          <a:xfrm>
            <a:off x="7749053" y="1750563"/>
            <a:ext cx="3681486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en-US" altLang="zh-CN" sz="1600" b="1" dirty="0"/>
              <a:t>Observation function</a:t>
            </a:r>
            <a:r>
              <a:rPr kumimoji="1" lang="zh-CN" altLang="en-US" sz="1600" b="1" dirty="0"/>
              <a:t>中加入对历史观测的依赖</a:t>
            </a:r>
            <a:endParaRPr kumimoji="1" lang="en-US" altLang="zh-CN" sz="16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BFDBCE-A5A1-45E8-BBE9-D1B008ADAC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34" y="1480143"/>
            <a:ext cx="5955385" cy="12601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ABA05FA-D840-4B62-AD6E-DB26B4EAE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2980" y="2811427"/>
            <a:ext cx="6981825" cy="25050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129D53-A373-4E12-8862-D2F07B2BC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6849" y="5387684"/>
            <a:ext cx="2664943" cy="7752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027D315-897A-48DA-8A42-6FE849C4BAAC}"/>
              </a:ext>
            </a:extLst>
          </p:cNvPr>
          <p:cNvSpPr/>
          <p:nvPr/>
        </p:nvSpPr>
        <p:spPr>
          <a:xfrm>
            <a:off x="5347855" y="4203227"/>
            <a:ext cx="590178" cy="47073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A86866F-F6C1-46AA-AFB6-04B0412F3F36}"/>
              </a:ext>
            </a:extLst>
          </p:cNvPr>
          <p:cNvSpPr/>
          <p:nvPr/>
        </p:nvSpPr>
        <p:spPr>
          <a:xfrm>
            <a:off x="928481" y="6416438"/>
            <a:ext cx="110553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rgbClr val="222222"/>
                </a:solidFill>
                <a:latin typeface="Arial" panose="020B0604020202020204" pitchFamily="34" charset="0"/>
              </a:rPr>
              <a:t>Zhao Y, Park I M. Variational latent gaussian process for recovering single-trial dynamics from population spike trains[J]. Neural computation, 2017, 29(5): 1293-1316.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768102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SNP-GPFA-method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6583929" y="1307130"/>
            <a:ext cx="4641188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定义了噪声为</a:t>
            </a:r>
            <a:r>
              <a:rPr kumimoji="1" lang="en-US" altLang="zh-CN" sz="1600" b="1" dirty="0"/>
              <a:t>independent per-trial components that not time-locked to the repeated stimulus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Keeley S, Aoi M, Yu Y, et al. Identifying signal and noise structure in neural population activity with Gaussian process factor models[J]. Advances in neural information processing systems, 2020, 33: 13795-13805.</a:t>
            </a:r>
            <a:endParaRPr lang="zh-CN" altLang="en-US" sz="100" b="1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6B0D4BF-5249-480D-99D7-75F7140F69F7}"/>
              </a:ext>
            </a:extLst>
          </p:cNvPr>
          <p:cNvGrpSpPr/>
          <p:nvPr/>
        </p:nvGrpSpPr>
        <p:grpSpPr>
          <a:xfrm>
            <a:off x="1041130" y="1262035"/>
            <a:ext cx="5633259" cy="1764124"/>
            <a:chOff x="1072341" y="1281880"/>
            <a:chExt cx="5383877" cy="155273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9F2B4833-6449-4AF1-A9F4-89C685B5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2341" y="1444393"/>
              <a:ext cx="5182898" cy="1390221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94BD1C9-4336-49EB-80C4-D0F6C36CB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2075" y="1281880"/>
              <a:ext cx="5334143" cy="248780"/>
            </a:xfrm>
            <a:prstGeom prst="rect">
              <a:avLst/>
            </a:prstGeom>
          </p:spPr>
        </p:pic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8DC4E60C-72BD-473C-ABB4-CA2AFE73C7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3952" y="5774964"/>
            <a:ext cx="3171825" cy="4667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1F903C3-01E1-4267-9A90-322172532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3202" y="2856265"/>
            <a:ext cx="9220200" cy="280987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049DF7C-3678-4E09-A051-7684A20553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99238" y="5465618"/>
            <a:ext cx="6425235" cy="85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1079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SNP-GPFA-result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/>
              <a:t>Keeley S, Aoi M, Yu Y, et al. Identifying signal and noise structure in neural population activity with Gaussian process factor models[J]. Advances in neural information processing systems, 2020, 33: 13795-13805.</a:t>
            </a:r>
            <a:endParaRPr lang="zh-CN" altLang="en-US" sz="1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D83819-B303-4906-8233-35B71FB25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3843" y="1559573"/>
            <a:ext cx="7657786" cy="454453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C1CAA514-3F98-4CDB-836A-E39BB2DEF08A}"/>
              </a:ext>
            </a:extLst>
          </p:cNvPr>
          <p:cNvSpPr txBox="1"/>
          <p:nvPr/>
        </p:nvSpPr>
        <p:spPr>
          <a:xfrm>
            <a:off x="836135" y="1350035"/>
            <a:ext cx="2182984" cy="1162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重建的</a:t>
            </a:r>
            <a:r>
              <a:rPr kumimoji="1" lang="en-US" altLang="zh-CN" sz="1600" b="1" dirty="0"/>
              <a:t>PSTH</a:t>
            </a:r>
            <a:r>
              <a:rPr kumimoji="1" lang="zh-CN" altLang="en-US" sz="1600" b="1" dirty="0"/>
              <a:t>较为准确（</a:t>
            </a:r>
            <a:r>
              <a:rPr kumimoji="1" lang="en-US" altLang="zh-CN" sz="1600" b="1" dirty="0"/>
              <a:t>A</a:t>
            </a:r>
            <a:r>
              <a:rPr kumimoji="1" lang="zh-CN" altLang="en-US" sz="1600" b="1" dirty="0"/>
              <a:t>）</a:t>
            </a:r>
            <a:endParaRPr kumimoji="1" lang="en-US" altLang="zh-CN" sz="1600" b="1" dirty="0"/>
          </a:p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en-US" altLang="zh-CN" sz="1600" b="1" dirty="0"/>
              <a:t>Variance</a:t>
            </a:r>
            <a:r>
              <a:rPr kumimoji="1" lang="zh-CN" altLang="en-US" sz="1600" b="1" dirty="0"/>
              <a:t>主要有</a:t>
            </a:r>
            <a:r>
              <a:rPr kumimoji="1" lang="en-US" altLang="zh-CN" sz="1600" b="1" dirty="0"/>
              <a:t>trial</a:t>
            </a:r>
            <a:r>
              <a:rPr kumimoji="1" lang="zh-CN" altLang="en-US" sz="1600" b="1" dirty="0"/>
              <a:t>中的</a:t>
            </a:r>
            <a:r>
              <a:rPr kumimoji="1" lang="en-US" altLang="zh-CN" sz="1600" b="1" dirty="0"/>
              <a:t>noise</a:t>
            </a:r>
            <a:r>
              <a:rPr kumimoji="1" lang="zh-CN" altLang="en-US" sz="1600" b="1" dirty="0"/>
              <a:t>决定</a:t>
            </a:r>
            <a:endParaRPr kumimoji="1"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1096184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0B27252A-331E-4710-AC24-08827969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712" y="686406"/>
            <a:ext cx="2667000" cy="5238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628467" cy="2560077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二、模型发展脉络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B840B67-6642-49F7-AC5B-B5467AB5CF3B}"/>
              </a:ext>
            </a:extLst>
          </p:cNvPr>
          <p:cNvSpPr/>
          <p:nvPr/>
        </p:nvSpPr>
        <p:spPr>
          <a:xfrm>
            <a:off x="781210" y="6436837"/>
            <a:ext cx="1062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US" altLang="zh-CN" sz="900" dirty="0"/>
              <a:t> </a:t>
            </a:r>
            <a:r>
              <a:rPr lang="en-US" altLang="zh-CN" sz="1100" dirty="0"/>
              <a:t>Hurwitz C, </a:t>
            </a:r>
            <a:r>
              <a:rPr lang="en-US" altLang="zh-CN" sz="1100" dirty="0" err="1"/>
              <a:t>Kudryashova</a:t>
            </a:r>
            <a:r>
              <a:rPr lang="en-US" altLang="zh-CN" sz="1100" dirty="0"/>
              <a:t> N, </a:t>
            </a:r>
            <a:r>
              <a:rPr lang="en-US" altLang="zh-CN" sz="1100" dirty="0" err="1"/>
              <a:t>Onken</a:t>
            </a:r>
            <a:r>
              <a:rPr lang="en-US" altLang="zh-CN" sz="1100" dirty="0"/>
              <a:t> A, et al. Building population models for large-scale neural recordings: Opportunities and pitfalls[J]. Current opinion in neurobiology, 2021, 70: 64-73.</a:t>
            </a:r>
            <a:r>
              <a:rPr lang="en-US" altLang="zh-CN" sz="900" dirty="0"/>
              <a:t>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797263-2747-4042-8A80-A4225EFC9585}"/>
              </a:ext>
            </a:extLst>
          </p:cNvPr>
          <p:cNvSpPr txBox="1"/>
          <p:nvPr/>
        </p:nvSpPr>
        <p:spPr>
          <a:xfrm>
            <a:off x="966884" y="1267094"/>
            <a:ext cx="2128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hlinkClick r:id="rId4" action="ppaction://hlinksldjump"/>
              </a:rPr>
              <a:t>Static model</a:t>
            </a:r>
            <a:r>
              <a:rPr lang="zh-CN" altLang="en-US" sz="2400" b="1" dirty="0">
                <a:solidFill>
                  <a:srgbClr val="002060"/>
                </a:solidFill>
              </a:rPr>
              <a:t>：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4754EA-6D6C-40DE-9C52-11437E1447E6}"/>
              </a:ext>
            </a:extLst>
          </p:cNvPr>
          <p:cNvSpPr/>
          <p:nvPr/>
        </p:nvSpPr>
        <p:spPr>
          <a:xfrm>
            <a:off x="868207" y="3913868"/>
            <a:ext cx="10628466" cy="2412965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436391-DC1C-4A27-91D5-9A568BB3FEAA}"/>
              </a:ext>
            </a:extLst>
          </p:cNvPr>
          <p:cNvSpPr txBox="1"/>
          <p:nvPr/>
        </p:nvSpPr>
        <p:spPr>
          <a:xfrm>
            <a:off x="852949" y="4018509"/>
            <a:ext cx="48121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hlinkClick r:id="rId5" action="ppaction://hlinksldjump"/>
              </a:rPr>
              <a:t>Dynamic model</a:t>
            </a:r>
            <a:r>
              <a:rPr lang="en-US" altLang="zh-CN" sz="2400" b="1" dirty="0">
                <a:solidFill>
                  <a:srgbClr val="002060"/>
                </a:solidFill>
              </a:rPr>
              <a:t>: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58433F-323F-4485-8609-10935157FEE7}"/>
              </a:ext>
            </a:extLst>
          </p:cNvPr>
          <p:cNvSpPr/>
          <p:nvPr/>
        </p:nvSpPr>
        <p:spPr>
          <a:xfrm>
            <a:off x="5086491" y="248975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Latent information(</a:t>
            </a:r>
            <a:r>
              <a:rPr lang="zh-CN" altLang="en-US" b="1" dirty="0">
                <a:solidFill>
                  <a:srgbClr val="002060"/>
                </a:solidFill>
              </a:rPr>
              <a:t>增加</a:t>
            </a:r>
            <a:r>
              <a:rPr lang="fr-FR" altLang="zh-CN" b="1" dirty="0">
                <a:solidFill>
                  <a:srgbClr val="002060"/>
                </a:solidFill>
              </a:rPr>
              <a:t>disentanglemen</a:t>
            </a:r>
            <a:r>
              <a:rPr lang="en-US" altLang="zh-CN" b="1" dirty="0">
                <a:solidFill>
                  <a:srgbClr val="002060"/>
                </a:solidFill>
              </a:rPr>
              <a:t>t)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endParaRPr lang="en-US" altLang="zh-CN" b="1" dirty="0">
              <a:solidFill>
                <a:srgbClr val="002060"/>
              </a:solidFill>
            </a:endParaRPr>
          </a:p>
          <a:p>
            <a:r>
              <a:rPr lang="en-US" altLang="zh-CN" b="1" dirty="0">
                <a:solidFill>
                  <a:srgbClr val="002060"/>
                </a:solidFill>
              </a:rPr>
              <a:t>+task information: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pi-VAE</a:t>
            </a:r>
            <a:r>
              <a:rPr lang="en-US" altLang="zh-CN" b="1" dirty="0">
                <a:solidFill>
                  <a:srgbClr val="002060"/>
                </a:solidFill>
              </a:rPr>
              <a:t> (2020-NeurIPS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), 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dPCA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 dirty="0">
                <a:solidFill>
                  <a:srgbClr val="002060"/>
                </a:solidFill>
              </a:rPr>
              <a:t>+self-supervised learning: 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SwapVAE</a:t>
            </a:r>
            <a:r>
              <a:rPr lang="en-US" altLang="zh-CN" b="1" dirty="0">
                <a:solidFill>
                  <a:srgbClr val="002060"/>
                </a:solidFill>
              </a:rPr>
              <a:t>(2021-NeurIPS)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++simple tuning + ensemble: 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faeLVM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(2023-ICLR)</a:t>
            </a:r>
          </a:p>
          <a:p>
            <a:endParaRPr lang="en-US" altLang="zh-CN" b="1" dirty="0">
              <a:solidFill>
                <a:srgbClr val="002060"/>
              </a:solidFill>
            </a:endParaRPr>
          </a:p>
          <a:p>
            <a:endParaRPr lang="en-US" altLang="zh-CN" b="1" dirty="0">
              <a:solidFill>
                <a:srgbClr val="002060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CB6BE5-9FF1-4D63-BBD0-EAFE902529C2}"/>
              </a:ext>
            </a:extLst>
          </p:cNvPr>
          <p:cNvGrpSpPr/>
          <p:nvPr/>
        </p:nvGrpSpPr>
        <p:grpSpPr>
          <a:xfrm>
            <a:off x="1691850" y="1800747"/>
            <a:ext cx="464230" cy="1341329"/>
            <a:chOff x="3419475" y="1495425"/>
            <a:chExt cx="464230" cy="1341329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65D8F12-C225-4809-A851-B9DFDF825A43}"/>
                </a:ext>
              </a:extLst>
            </p:cNvPr>
            <p:cNvSpPr/>
            <p:nvPr/>
          </p:nvSpPr>
          <p:spPr>
            <a:xfrm>
              <a:off x="3419475" y="1495425"/>
              <a:ext cx="457200" cy="47625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002060"/>
                  </a:solidFill>
                </a:rPr>
                <a:t>z</a:t>
              </a:r>
              <a:endParaRPr lang="zh-CN" alt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2398241-724A-470D-BE99-4B609F2FD486}"/>
                </a:ext>
              </a:extLst>
            </p:cNvPr>
            <p:cNvSpPr/>
            <p:nvPr/>
          </p:nvSpPr>
          <p:spPr>
            <a:xfrm>
              <a:off x="3426505" y="2360504"/>
              <a:ext cx="457200" cy="47625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x</a:t>
              </a:r>
              <a:endPara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A1653D45-9B95-49C2-9926-6BCF79C06E58}"/>
                </a:ext>
              </a:extLst>
            </p:cNvPr>
            <p:cNvCxnSpPr>
              <a:stCxn id="4" idx="4"/>
              <a:endCxn id="24" idx="0"/>
            </p:cNvCxnSpPr>
            <p:nvPr/>
          </p:nvCxnSpPr>
          <p:spPr>
            <a:xfrm>
              <a:off x="3648075" y="1971675"/>
              <a:ext cx="7030" cy="388829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714DB15-81CF-4141-A915-6A0653A4E23C}"/>
              </a:ext>
            </a:extLst>
          </p:cNvPr>
          <p:cNvSpPr/>
          <p:nvPr/>
        </p:nvSpPr>
        <p:spPr>
          <a:xfrm>
            <a:off x="5086491" y="1257680"/>
            <a:ext cx="641018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Observation function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endParaRPr lang="en-US" altLang="zh-CN" b="1" dirty="0">
              <a:solidFill>
                <a:srgbClr val="002060"/>
              </a:solidFill>
            </a:endParaRPr>
          </a:p>
          <a:p>
            <a:r>
              <a:rPr lang="en-US" altLang="zh-CN" b="1" dirty="0">
                <a:solidFill>
                  <a:srgbClr val="002060"/>
                </a:solidFill>
              </a:rPr>
              <a:t>+linear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PCA,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+non-linear: AE,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VAE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++simple tuning sharing+ ensemble: 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faeLVM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(2023-ICLR)</a:t>
            </a:r>
          </a:p>
          <a:p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8F0B24-7D2E-45FC-BD47-C09BBE3F25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984" y="1691401"/>
            <a:ext cx="2047875" cy="514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12BDE9-5FB8-455B-AA93-5B69021AB1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4721" y="2621481"/>
            <a:ext cx="1876425" cy="81915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4C12F60-4B34-4647-88A5-36C1F6F571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7387" y="738101"/>
            <a:ext cx="2600325" cy="40957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7050F97D-BAF5-455E-919B-9B5451BCD176}"/>
              </a:ext>
            </a:extLst>
          </p:cNvPr>
          <p:cNvSpPr/>
          <p:nvPr/>
        </p:nvSpPr>
        <p:spPr>
          <a:xfrm>
            <a:off x="6758811" y="50174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PCA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187EA24-662C-4860-BFE5-72B86F2602DC}"/>
              </a:ext>
            </a:extLst>
          </p:cNvPr>
          <p:cNvSpPr/>
          <p:nvPr/>
        </p:nvSpPr>
        <p:spPr>
          <a:xfrm>
            <a:off x="9265352" y="500803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C61C3C04-E6A1-41FA-B3D7-82F96B5205B8}"/>
                  </a:ext>
                </a:extLst>
              </p:cNvPr>
              <p:cNvSpPr/>
              <p:nvPr/>
            </p:nvSpPr>
            <p:spPr>
              <a:xfrm>
                <a:off x="1263991" y="4710399"/>
                <a:ext cx="457200" cy="47625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C61C3C04-E6A1-41FA-B3D7-82F96B520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991" y="4710399"/>
                <a:ext cx="457200" cy="476250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7629FAA5-AB04-4265-8DE5-417FEEF5BC68}"/>
              </a:ext>
            </a:extLst>
          </p:cNvPr>
          <p:cNvCxnSpPr>
            <a:cxnSpLocks/>
            <a:stCxn id="38" idx="4"/>
            <a:endCxn id="58" idx="0"/>
          </p:cNvCxnSpPr>
          <p:nvPr/>
        </p:nvCxnSpPr>
        <p:spPr>
          <a:xfrm>
            <a:off x="1492591" y="5186649"/>
            <a:ext cx="2876" cy="38800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E9367CC4-9651-4EF9-8A47-FD251FE3CF14}"/>
              </a:ext>
            </a:extLst>
          </p:cNvPr>
          <p:cNvSpPr/>
          <p:nvPr/>
        </p:nvSpPr>
        <p:spPr>
          <a:xfrm>
            <a:off x="4955238" y="4165843"/>
            <a:ext cx="643913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Modeling the latent trajectories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endParaRPr lang="en-US" altLang="zh-CN" b="1" dirty="0">
              <a:solidFill>
                <a:srgbClr val="00206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2060"/>
                </a:solidFill>
              </a:rPr>
              <a:t>State Space representation: </a:t>
            </a:r>
            <a:r>
              <a:rPr lang="en-US" altLang="zh-CN" dirty="0">
                <a:solidFill>
                  <a:srgbClr val="002060"/>
                </a:solidFill>
              </a:rPr>
              <a:t>Explicit  Evolution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002060"/>
                </a:solidFill>
              </a:rPr>
              <a:t>Moment representation: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the statistics of latent trajectories (GP),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the relationship of timesteps (contrastive learning)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</a:rPr>
              <a:t>Mask modelling based(transformer-based model)</a:t>
            </a: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AD1CE2D7-46F5-4520-95AE-67C2864313DA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1721191" y="4948524"/>
            <a:ext cx="338830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6CA447CC-9E01-4949-8CAB-73A842C57C28}"/>
                  </a:ext>
                </a:extLst>
              </p:cNvPr>
              <p:cNvSpPr/>
              <p:nvPr/>
            </p:nvSpPr>
            <p:spPr>
              <a:xfrm>
                <a:off x="1266867" y="5574652"/>
                <a:ext cx="457200" cy="47625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58" name="椭圆 57">
                <a:extLst>
                  <a:ext uri="{FF2B5EF4-FFF2-40B4-BE49-F238E27FC236}">
                    <a16:creationId xmlns:a16="http://schemas.microsoft.com/office/drawing/2014/main" id="{6CA447CC-9E01-4949-8CAB-73A842C57C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867" y="5574652"/>
                <a:ext cx="457200" cy="476250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3D2EF4D-BAED-4C3F-A6C8-4BBC2B5F3000}"/>
                  </a:ext>
                </a:extLst>
              </p:cNvPr>
              <p:cNvSpPr/>
              <p:nvPr/>
            </p:nvSpPr>
            <p:spPr>
              <a:xfrm>
                <a:off x="2086502" y="4702631"/>
                <a:ext cx="457200" cy="47625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1" name="椭圆 60">
                <a:extLst>
                  <a:ext uri="{FF2B5EF4-FFF2-40B4-BE49-F238E27FC236}">
                    <a16:creationId xmlns:a16="http://schemas.microsoft.com/office/drawing/2014/main" id="{D3D2EF4D-BAED-4C3F-A6C8-4BBC2B5F30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6502" y="4702631"/>
                <a:ext cx="457200" cy="476250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DA59887E-7462-47BC-A87B-129689C6A136}"/>
              </a:ext>
            </a:extLst>
          </p:cNvPr>
          <p:cNvCxnSpPr>
            <a:cxnSpLocks/>
            <a:stCxn id="61" idx="4"/>
            <a:endCxn id="64" idx="0"/>
          </p:cNvCxnSpPr>
          <p:nvPr/>
        </p:nvCxnSpPr>
        <p:spPr>
          <a:xfrm>
            <a:off x="2315102" y="5178881"/>
            <a:ext cx="2876" cy="38800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82B09D88-8D5F-465F-9AA8-41E9B54669BB}"/>
              </a:ext>
            </a:extLst>
          </p:cNvPr>
          <p:cNvCxnSpPr>
            <a:cxnSpLocks/>
            <a:stCxn id="61" idx="6"/>
          </p:cNvCxnSpPr>
          <p:nvPr/>
        </p:nvCxnSpPr>
        <p:spPr>
          <a:xfrm>
            <a:off x="2543702" y="4940756"/>
            <a:ext cx="338830" cy="0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C2A49EBC-EFE3-46C8-A441-3EACA921F83E}"/>
                  </a:ext>
                </a:extLst>
              </p:cNvPr>
              <p:cNvSpPr/>
              <p:nvPr/>
            </p:nvSpPr>
            <p:spPr>
              <a:xfrm>
                <a:off x="2089378" y="5566884"/>
                <a:ext cx="457200" cy="47625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C2A49EBC-EFE3-46C8-A441-3EACA921F8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378" y="5566884"/>
                <a:ext cx="457200" cy="476250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07E6526-EBA2-41DF-A94D-08108AC86A86}"/>
                  </a:ext>
                </a:extLst>
              </p:cNvPr>
              <p:cNvSpPr/>
              <p:nvPr/>
            </p:nvSpPr>
            <p:spPr>
              <a:xfrm>
                <a:off x="2901331" y="4710399"/>
                <a:ext cx="457200" cy="47625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5" name="椭圆 64">
                <a:extLst>
                  <a:ext uri="{FF2B5EF4-FFF2-40B4-BE49-F238E27FC236}">
                    <a16:creationId xmlns:a16="http://schemas.microsoft.com/office/drawing/2014/main" id="{E07E6526-EBA2-41DF-A94D-08108AC86A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1331" y="4710399"/>
                <a:ext cx="457200" cy="476250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99857BF2-1102-4CDE-8260-9F734EE947F6}"/>
              </a:ext>
            </a:extLst>
          </p:cNvPr>
          <p:cNvCxnSpPr>
            <a:cxnSpLocks/>
            <a:stCxn id="65" idx="4"/>
            <a:endCxn id="68" idx="0"/>
          </p:cNvCxnSpPr>
          <p:nvPr/>
        </p:nvCxnSpPr>
        <p:spPr>
          <a:xfrm>
            <a:off x="3129931" y="5186649"/>
            <a:ext cx="2876" cy="388003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2F0300-D2F2-4094-B0D9-0077391DD1CA}"/>
                  </a:ext>
                </a:extLst>
              </p:cNvPr>
              <p:cNvSpPr/>
              <p:nvPr/>
            </p:nvSpPr>
            <p:spPr>
              <a:xfrm>
                <a:off x="2904207" y="5574652"/>
                <a:ext cx="457200" cy="476250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b="1" dirty="0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68" name="椭圆 67">
                <a:extLst>
                  <a:ext uri="{FF2B5EF4-FFF2-40B4-BE49-F238E27FC236}">
                    <a16:creationId xmlns:a16="http://schemas.microsoft.com/office/drawing/2014/main" id="{D32F0300-D2F2-4094-B0D9-0077391DD1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207" y="5574652"/>
                <a:ext cx="457200" cy="476250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2065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P-GPLVM-method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7614320" y="1857367"/>
            <a:ext cx="3709473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en-US" altLang="zh-CN" sz="1600" b="1" dirty="0"/>
              <a:t>Mapping function </a:t>
            </a:r>
            <a:r>
              <a:rPr kumimoji="1" lang="zh-CN" altLang="en-US" sz="1600" b="1" dirty="0"/>
              <a:t>用</a:t>
            </a:r>
            <a:r>
              <a:rPr kumimoji="1" lang="en-US" altLang="zh-CN" sz="1600" b="1" dirty="0"/>
              <a:t>GP</a:t>
            </a:r>
            <a:r>
              <a:rPr kumimoji="1" lang="zh-CN" altLang="en-US" sz="1600" b="1" dirty="0"/>
              <a:t>的方式引入非参的非线性，观测的分布用泊松分布</a:t>
            </a:r>
            <a:endParaRPr kumimoji="1" lang="en-US" altLang="zh-CN" sz="16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639460-3F89-4F00-8866-294B77C6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77" y="1661382"/>
            <a:ext cx="6023146" cy="13961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D0ED45-FD4D-473F-866A-D4830597A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84" y="1380849"/>
            <a:ext cx="6549836" cy="2805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57C141-219B-4BF4-BB2F-5B8709BCC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49" y="3364048"/>
            <a:ext cx="5869465" cy="24910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614556-88B4-4895-904D-CAE7FED77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867" y="3642453"/>
            <a:ext cx="4994609" cy="21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8058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P-GPLVM-method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7614320" y="1857367"/>
            <a:ext cx="3709473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en-US" altLang="zh-CN" sz="1600" b="1" dirty="0"/>
              <a:t>Mapping function </a:t>
            </a:r>
            <a:r>
              <a:rPr kumimoji="1" lang="zh-CN" altLang="en-US" sz="1600" b="1" dirty="0"/>
              <a:t>用</a:t>
            </a:r>
            <a:r>
              <a:rPr kumimoji="1" lang="en-US" altLang="zh-CN" sz="1600" b="1" dirty="0"/>
              <a:t>GP</a:t>
            </a:r>
            <a:r>
              <a:rPr kumimoji="1" lang="zh-CN" altLang="en-US" sz="1600" b="1" dirty="0"/>
              <a:t>的方式引入非参的非线性，观测的分布用泊松分布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0" dirty="0" err="1"/>
              <a:t>Edoardo</a:t>
            </a:r>
            <a:r>
              <a:rPr lang="en-US" altLang="zh-CN" sz="1000" dirty="0"/>
              <a:t> </a:t>
            </a:r>
            <a:r>
              <a:rPr lang="en-US" altLang="zh-CN" sz="1000" dirty="0" err="1"/>
              <a:t>Balzani</a:t>
            </a:r>
            <a:r>
              <a:rPr lang="en-US" altLang="zh-CN" sz="1000" dirty="0"/>
              <a:t>, Jean-Paul G </a:t>
            </a:r>
            <a:r>
              <a:rPr lang="en-US" altLang="zh-CN" sz="1000" dirty="0" err="1"/>
              <a:t>Noelet</a:t>
            </a:r>
            <a:r>
              <a:rPr lang="en-US" altLang="zh-CN" sz="1000" dirty="0"/>
              <a:t> al. A probabilistic framework for task-aligned intra- </a:t>
            </a:r>
            <a:r>
              <a:rPr lang="en-US" altLang="zh-CN" sz="1000" dirty="0" err="1"/>
              <a:t>andinter</a:t>
            </a:r>
            <a:r>
              <a:rPr lang="en-US" altLang="zh-CN" sz="1000" dirty="0"/>
              <a:t>-area neural manifold estimation[J]. ICLR2023</a:t>
            </a:r>
          </a:p>
          <a:p>
            <a:endParaRPr lang="zh-CN" altLang="en-US" sz="1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C639460-3F89-4F00-8866-294B77C66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977" y="1661382"/>
            <a:ext cx="6023146" cy="139618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7D0ED45-FD4D-473F-866A-D4830597A0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484" y="1380849"/>
            <a:ext cx="6549836" cy="2805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57C141-219B-4BF4-BB2F-5B8709BCC6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949" y="3364048"/>
            <a:ext cx="5869465" cy="24910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9614556-88B4-4895-904D-CAE7FED77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6867" y="3642453"/>
            <a:ext cx="4994609" cy="21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4189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CEBRA-method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6936810" y="1444393"/>
            <a:ext cx="3709473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基于对比学习，提出了可以灵活抽取特定约束表征的框架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/>
              <a:t>Schneider S, Lee J H, Mathis M W. Learnable latent embeddings for joint </a:t>
            </a:r>
            <a:r>
              <a:rPr lang="en-US" altLang="zh-CN" sz="1400" dirty="0" err="1"/>
              <a:t>behavioural</a:t>
            </a:r>
            <a:r>
              <a:rPr lang="en-US" altLang="zh-CN" sz="1400" dirty="0"/>
              <a:t> and neural analysis[J]. Nature, 2023: 1-9.</a:t>
            </a:r>
            <a:endParaRPr lang="zh-CN" altLang="en-US" sz="6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7716C7D-9048-4DC2-9412-57BBE2B16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075" y="3811996"/>
            <a:ext cx="10441543" cy="207720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9D25EED-B023-4EC7-AD09-9B4E1650D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521" y="1414924"/>
            <a:ext cx="5134326" cy="201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223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658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相关工作</a:t>
            </a:r>
            <a:r>
              <a:rPr kumimoji="1" lang="en-US" altLang="zh-CN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-</a:t>
            </a: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对比学习与生成模型</a:t>
            </a:r>
            <a:endParaRPr kumimoji="1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75000"/>
                </a:srgbClr>
              </a:solidFill>
              <a:effectLst/>
              <a:uLnTx/>
              <a:uFillTx/>
              <a:latin typeface="Microsoft YaHei" charset="-122"/>
              <a:ea typeface="Microsoft YaHei" charset="-122"/>
            </a:endParaRPr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Microsoft YaHei" charset="-122"/>
              <a:cs typeface="Times New Roman" panose="02020603050405020304" pitchFamily="18" charset="0"/>
            </a:endParaRPr>
          </a:p>
          <a:p>
            <a:pPr marL="675010" marR="0" lvl="2" indent="-228600" algn="l" defTabSz="914400" rtl="0" eaLnBrk="1" fontAlgn="auto" latinLnBrk="0" hangingPunct="1">
              <a:lnSpc>
                <a:spcPct val="16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charset="-122"/>
              <a:ea typeface="Microsoft YaHei" charset="-122"/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E0D34A0E-8842-440B-91CD-7B50B9538BA9}"/>
              </a:ext>
            </a:extLst>
          </p:cNvPr>
          <p:cNvSpPr txBox="1">
            <a:spLocks/>
          </p:cNvSpPr>
          <p:nvPr/>
        </p:nvSpPr>
        <p:spPr>
          <a:xfrm>
            <a:off x="979552" y="1176916"/>
            <a:ext cx="5295900" cy="1640493"/>
          </a:xfrm>
          <a:prstGeom prst="rect">
            <a:avLst/>
          </a:prstGeom>
        </p:spPr>
        <p:txBody>
          <a:bodyPr vert="horz" lIns="135005" tIns="67502" rIns="135005" bIns="67502" rtlCol="0">
            <a:normAutofit fontScale="4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证明了基于</a:t>
            </a:r>
            <a:r>
              <a:rPr kumimoji="1" lang="en-US" altLang="zh-CN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infoNCE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的自监督学习是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data generating process 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的逆过程，故自监督学习可以学到有意义的且可泛化的表征（在一些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statistical assumption holds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）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charset="-122"/>
              <a:ea typeface="Microsoft YaHei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实验上证明了在一些</a:t>
            </a:r>
            <a:r>
              <a:rPr kumimoji="1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assumption</a:t>
            </a:r>
            <a:r>
              <a:rPr kumimoji="1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charset="-122"/>
                <a:ea typeface="Microsoft YaHei" charset="-122"/>
              </a:rPr>
              <a:t>不满足时也存在逆过程的成功学习</a:t>
            </a: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charset="-122"/>
              <a:ea typeface="Microsoft YaHei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charset="-122"/>
              <a:ea typeface="Microsoft YaHei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charset="-122"/>
              <a:ea typeface="Microsoft YaHei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1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icrosoft YaHei" charset="-122"/>
              <a:ea typeface="Microsoft YaHei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405FC84-0666-4CD8-8091-661F90114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8265" y="2373379"/>
            <a:ext cx="5581650" cy="5810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62E1D40-EEC3-436E-8E82-44F79747A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265" y="3751730"/>
            <a:ext cx="5323194" cy="260178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A0B7C2A-FE40-4DA9-914F-0863EC4C0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019" y="3183635"/>
            <a:ext cx="5894635" cy="288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07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二、模型发展脉络</a:t>
            </a:r>
            <a:r>
              <a:rPr kumimoji="1" lang="en-US" altLang="zh-CN" dirty="0"/>
              <a:t>-</a:t>
            </a:r>
            <a:r>
              <a:rPr lang="en-US" altLang="zh-CN" dirty="0">
                <a:solidFill>
                  <a:srgbClr val="002060"/>
                </a:solidFill>
              </a:rPr>
              <a:t> Transformer-based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4754EA-6D6C-40DE-9C52-11437E1447E6}"/>
              </a:ext>
            </a:extLst>
          </p:cNvPr>
          <p:cNvSpPr/>
          <p:nvPr/>
        </p:nvSpPr>
        <p:spPr>
          <a:xfrm>
            <a:off x="966883" y="1117290"/>
            <a:ext cx="10855662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0436391-DC1C-4A27-91D5-9A568BB3FEAA}"/>
              </a:ext>
            </a:extLst>
          </p:cNvPr>
          <p:cNvSpPr txBox="1"/>
          <p:nvPr/>
        </p:nvSpPr>
        <p:spPr>
          <a:xfrm>
            <a:off x="1123901" y="1226629"/>
            <a:ext cx="1054162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2060"/>
                </a:solidFill>
              </a:rPr>
              <a:t>Moment representation</a:t>
            </a:r>
            <a:r>
              <a:rPr lang="zh-CN" altLang="en-US" sz="2000" b="1" dirty="0">
                <a:solidFill>
                  <a:srgbClr val="002060"/>
                </a:solidFill>
              </a:rPr>
              <a:t>：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r>
              <a:rPr lang="en-US" altLang="zh-CN" sz="2000" b="1" dirty="0">
                <a:solidFill>
                  <a:srgbClr val="002060"/>
                </a:solidFill>
              </a:rPr>
              <a:t>NDT</a:t>
            </a:r>
          </a:p>
          <a:p>
            <a:r>
              <a:rPr lang="en-US" altLang="zh-CN" sz="2000" b="1" dirty="0">
                <a:solidFill>
                  <a:srgbClr val="002060"/>
                </a:solidFill>
              </a:rPr>
              <a:t>STNDT</a:t>
            </a:r>
          </a:p>
          <a:p>
            <a:endParaRPr lang="en-US" altLang="zh-CN" sz="1600" b="1" dirty="0">
              <a:solidFill>
                <a:srgbClr val="002060"/>
              </a:solidFill>
            </a:endParaRPr>
          </a:p>
          <a:p>
            <a:endParaRPr lang="en-US" altLang="zh-CN" sz="1600" b="1" dirty="0">
              <a:solidFill>
                <a:srgbClr val="002060"/>
              </a:solidFill>
            </a:endParaRPr>
          </a:p>
          <a:p>
            <a:endParaRPr lang="en-US" altLang="zh-CN" sz="1600" b="1" dirty="0">
              <a:solidFill>
                <a:srgbClr val="002060"/>
              </a:solidFill>
            </a:endParaRPr>
          </a:p>
          <a:p>
            <a:endParaRPr lang="en-US" altLang="zh-CN" sz="1600" b="1" dirty="0">
              <a:solidFill>
                <a:srgbClr val="002060"/>
              </a:solidFill>
            </a:endParaRPr>
          </a:p>
          <a:p>
            <a:endParaRPr lang="en-US" altLang="zh-CN" sz="1600" b="1" dirty="0">
              <a:solidFill>
                <a:srgbClr val="00206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8D71480-374B-455C-BF7D-4A0019311BE4}"/>
              </a:ext>
            </a:extLst>
          </p:cNvPr>
          <p:cNvSpPr/>
          <p:nvPr/>
        </p:nvSpPr>
        <p:spPr>
          <a:xfrm>
            <a:off x="781210" y="6436837"/>
            <a:ext cx="106295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</a:t>
            </a:r>
            <a:r>
              <a:rPr lang="en-US" altLang="zh-CN" sz="900" dirty="0"/>
              <a:t> </a:t>
            </a:r>
            <a:r>
              <a:rPr lang="en-US" altLang="zh-CN" sz="1100" dirty="0"/>
              <a:t>Hurwitz C, </a:t>
            </a:r>
            <a:r>
              <a:rPr lang="en-US" altLang="zh-CN" sz="1100" dirty="0" err="1"/>
              <a:t>Kudryashova</a:t>
            </a:r>
            <a:r>
              <a:rPr lang="en-US" altLang="zh-CN" sz="1100" dirty="0"/>
              <a:t> N, </a:t>
            </a:r>
            <a:r>
              <a:rPr lang="en-US" altLang="zh-CN" sz="1100" dirty="0" err="1"/>
              <a:t>Onken</a:t>
            </a:r>
            <a:r>
              <a:rPr lang="en-US" altLang="zh-CN" sz="1100" dirty="0"/>
              <a:t> A, et al. Building population models for large-scale neural recordings: Opportunities and pitfalls[J]. Current opinion in neurobiology, 2021, 70: 64-73.</a:t>
            </a:r>
            <a:r>
              <a:rPr lang="en-US" altLang="zh-CN" sz="9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16512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NDT-method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7720708" y="1676131"/>
            <a:ext cx="3507093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en-US" altLang="zh-CN" sz="1600" b="1" dirty="0" err="1"/>
              <a:t>Tansformer</a:t>
            </a:r>
            <a:r>
              <a:rPr kumimoji="1" lang="zh-CN" altLang="en-US" sz="1600" b="1" dirty="0"/>
              <a:t>代替</a:t>
            </a:r>
            <a:r>
              <a:rPr kumimoji="1" lang="en-US" altLang="zh-CN" sz="1600" b="1" dirty="0" err="1"/>
              <a:t>nn</a:t>
            </a:r>
            <a:r>
              <a:rPr kumimoji="1" lang="zh-CN" altLang="en-US" sz="1600" b="1" dirty="0"/>
              <a:t>的时序建模方式，使得具有平行效果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/>
              <a:t>Ye J, </a:t>
            </a:r>
            <a:r>
              <a:rPr lang="en-US" altLang="zh-CN" sz="1200" dirty="0" err="1"/>
              <a:t>Pandarinath</a:t>
            </a:r>
            <a:r>
              <a:rPr lang="en-US" altLang="zh-CN" sz="1200" dirty="0"/>
              <a:t> C. Representation learning for neural population activity with Neural Data Transformers[J]. </a:t>
            </a:r>
            <a:r>
              <a:rPr lang="en-US" altLang="zh-CN" sz="1200" dirty="0" err="1"/>
              <a:t>arXiv</a:t>
            </a:r>
            <a:r>
              <a:rPr lang="en-US" altLang="zh-CN" sz="1200" dirty="0"/>
              <a:t> preprint arXiv:2108.01210, 2021.</a:t>
            </a:r>
            <a:endParaRPr lang="zh-CN" altLang="en-US" sz="5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9031663-9FB3-4171-9A00-BCD3A206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576" y="1514463"/>
            <a:ext cx="6475844" cy="161221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38455FB-1770-4233-ADE8-A27A2AF70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9" y="3449282"/>
            <a:ext cx="5868353" cy="276676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7D9F52-DEE0-4119-8517-A692EFF3B9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4805" y="3002426"/>
            <a:ext cx="2977767" cy="336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6883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STNDT-method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1005640" y="3931636"/>
            <a:ext cx="4549396" cy="891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在基于</a:t>
            </a:r>
            <a:r>
              <a:rPr kumimoji="1" lang="en-US" altLang="zh-CN" sz="1600" b="1" dirty="0"/>
              <a:t>NDT</a:t>
            </a:r>
            <a:r>
              <a:rPr kumimoji="1" lang="zh-CN" altLang="en-US" sz="1600" b="1" dirty="0"/>
              <a:t>很好的建模神经群体的时间演化的基础上，建模</a:t>
            </a:r>
            <a:r>
              <a:rPr kumimoji="1" lang="en-US" altLang="zh-CN" sz="1600" b="1" dirty="0"/>
              <a:t>neurons</a:t>
            </a:r>
            <a:r>
              <a:rPr kumimoji="1" lang="zh-CN" altLang="en-US" sz="1600" b="1" dirty="0"/>
              <a:t>之间的关系；</a:t>
            </a:r>
            <a:endParaRPr kumimoji="1" lang="en-US" altLang="zh-CN" sz="1600" b="1" dirty="0"/>
          </a:p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此外提出了对比学习的</a:t>
            </a:r>
            <a:r>
              <a:rPr kumimoji="1" lang="en-US" altLang="zh-CN" sz="1600" b="1" dirty="0"/>
              <a:t>loss</a:t>
            </a:r>
            <a:r>
              <a:rPr kumimoji="1" lang="zh-CN" altLang="en-US" sz="1600" b="1" dirty="0"/>
              <a:t>来进一步提升性能</a:t>
            </a:r>
            <a:endParaRPr kumimoji="1" lang="en-US" altLang="zh-CN" sz="1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Le T, </a:t>
            </a:r>
            <a:r>
              <a:rPr lang="en-US" altLang="zh-CN" sz="1100" dirty="0" err="1"/>
              <a:t>Shlizerman</a:t>
            </a:r>
            <a:r>
              <a:rPr lang="en-US" altLang="zh-CN" sz="1100" dirty="0"/>
              <a:t> E. STNDT: Modeling Neural Population Activity with Spatiotemporal Transformers[J]. Advances in Neural Information Processing Systems, 2022, 35: 17926-17939.</a:t>
            </a:r>
            <a:endParaRPr lang="zh-CN" altLang="en-US" sz="800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A8E876E-A4FE-4289-B217-F4A0E8F679B2}"/>
              </a:ext>
            </a:extLst>
          </p:cNvPr>
          <p:cNvGrpSpPr/>
          <p:nvPr/>
        </p:nvGrpSpPr>
        <p:grpSpPr>
          <a:xfrm>
            <a:off x="970523" y="1267094"/>
            <a:ext cx="4588837" cy="2121945"/>
            <a:chOff x="1026872" y="1354307"/>
            <a:chExt cx="4274560" cy="1923918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464F475F-1E36-4BCA-81F6-9659B22ACD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26872" y="1643355"/>
              <a:ext cx="4274560" cy="1634870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6420D72-2229-45D9-89A7-765EBA549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68046" y="1354307"/>
              <a:ext cx="3992212" cy="291402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E5BC3DF-DEC4-426A-B0FF-F8F2737EA8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185" y="895062"/>
            <a:ext cx="5366158" cy="26978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B378526-00D4-4FCE-840E-C393D55D26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9248" y="3766531"/>
            <a:ext cx="4757112" cy="2490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8845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STNDT-result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966883" y="1411379"/>
            <a:ext cx="38544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b="1" dirty="0"/>
              <a:t>在多种范式中，</a:t>
            </a:r>
            <a:r>
              <a:rPr kumimoji="1" lang="en-US" altLang="zh-CN" sz="2000" b="1" dirty="0"/>
              <a:t>STNDT</a:t>
            </a:r>
            <a:r>
              <a:rPr kumimoji="1" lang="zh-CN" altLang="en-US" sz="2000" b="1" dirty="0"/>
              <a:t>的效果</a:t>
            </a:r>
            <a:r>
              <a:rPr kumimoji="1" lang="en-US" altLang="zh-CN" sz="2000" b="1" dirty="0" err="1"/>
              <a:t>sota</a:t>
            </a:r>
            <a:r>
              <a:rPr kumimoji="1" lang="zh-CN" altLang="en-US" sz="2000" b="1" dirty="0"/>
              <a:t>：</a:t>
            </a:r>
            <a:r>
              <a:rPr lang="en-US" altLang="zh-CN" dirty="0"/>
              <a:t>autonomous dynamics (</a:t>
            </a:r>
            <a:r>
              <a:rPr lang="en-US" altLang="zh-CN" dirty="0" err="1"/>
              <a:t>MC_Maze</a:t>
            </a:r>
            <a:r>
              <a:rPr lang="en-US" altLang="zh-CN" dirty="0"/>
              <a:t>), non-autonomous neural dynamics underlying naturalistic behaviors (MC_RTT), input-driven dynamics underlying sensory</a:t>
            </a:r>
          </a:p>
          <a:p>
            <a:r>
              <a:rPr lang="en-US" altLang="zh-CN" dirty="0"/>
              <a:t>Processes(Area2_Bump), cognitive task(DMFC)</a:t>
            </a:r>
            <a:endParaRPr kumimoji="1" lang="en-US" altLang="zh-CN" sz="20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Le T, </a:t>
            </a:r>
            <a:r>
              <a:rPr lang="en-US" altLang="zh-CN" sz="1100" dirty="0" err="1"/>
              <a:t>Shlizerman</a:t>
            </a:r>
            <a:r>
              <a:rPr lang="en-US" altLang="zh-CN" sz="1100" dirty="0"/>
              <a:t> E. STNDT: Modeling Neural Population Activity with Spatiotemporal Transformers[J]. Advances in Neural Information Processing Systems, 2022, 35: 17926-17939.</a:t>
            </a:r>
            <a:endParaRPr lang="zh-CN" altLang="en-US" sz="8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77EB00-6037-497E-99AA-A5D90B24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37" y="1484094"/>
            <a:ext cx="5732847" cy="44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90986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STNDT-result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1146209" y="2723836"/>
            <a:ext cx="3724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/>
              <a:t>attention</a:t>
            </a:r>
            <a:r>
              <a:rPr kumimoji="1" lang="zh-CN" altLang="en-US" sz="2000" b="1" dirty="0"/>
              <a:t>可以识别出重要的</a:t>
            </a:r>
            <a:r>
              <a:rPr kumimoji="1" lang="en-US" altLang="zh-CN" sz="2000" b="1" dirty="0"/>
              <a:t>neurons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Le T, </a:t>
            </a:r>
            <a:r>
              <a:rPr lang="en-US" altLang="zh-CN" sz="1100" dirty="0" err="1"/>
              <a:t>Shlizerman</a:t>
            </a:r>
            <a:r>
              <a:rPr lang="en-US" altLang="zh-CN" sz="1100" dirty="0"/>
              <a:t> E. STNDT: Modeling Neural Population Activity with Spatiotemporal Transformers[J]. Advances in Neural Information Processing Systems, 2022, 35: 17926-17939.</a:t>
            </a:r>
            <a:endParaRPr lang="zh-CN" altLang="en-US" sz="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21492D1-82BB-4902-9749-68065D053B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3947" y="924027"/>
            <a:ext cx="7080574" cy="33410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8D6399A-E112-4CF7-B451-18EBCE0F3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83" y="3428999"/>
            <a:ext cx="4083311" cy="28624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1BBF15-456A-4F88-A2B1-D300BCB06B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8105" y="5077512"/>
            <a:ext cx="6891135" cy="126752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9BC55C5-A33E-4F85-A0A4-1BCA22E0764B}"/>
              </a:ext>
            </a:extLst>
          </p:cNvPr>
          <p:cNvSpPr/>
          <p:nvPr/>
        </p:nvSpPr>
        <p:spPr>
          <a:xfrm>
            <a:off x="1144725" y="1359267"/>
            <a:ext cx="3538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/>
              <a:t>空间的</a:t>
            </a:r>
            <a:r>
              <a:rPr kumimoji="1" lang="en-US" altLang="zh-CN" sz="2000" b="1" dirty="0"/>
              <a:t>attention</a:t>
            </a:r>
            <a:r>
              <a:rPr kumimoji="1" lang="zh-CN" altLang="en-US" sz="2000" b="1" dirty="0"/>
              <a:t>随着</a:t>
            </a:r>
            <a:r>
              <a:rPr kumimoji="1" lang="en-US" altLang="zh-CN" sz="2000" b="1" dirty="0"/>
              <a:t>layer</a:t>
            </a:r>
            <a:r>
              <a:rPr kumimoji="1" lang="zh-CN" altLang="en-US" sz="2000" b="1" dirty="0"/>
              <a:t>的加深变稀疏</a:t>
            </a:r>
            <a:endParaRPr kumimoji="1" lang="en-US" altLang="zh-CN" sz="2000" b="1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3890F2E-B3BF-4BD8-A112-B7FB92F43509}"/>
              </a:ext>
            </a:extLst>
          </p:cNvPr>
          <p:cNvSpPr/>
          <p:nvPr/>
        </p:nvSpPr>
        <p:spPr>
          <a:xfrm>
            <a:off x="5112151" y="4677402"/>
            <a:ext cx="70805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/>
              <a:t>识别的重要</a:t>
            </a:r>
            <a:r>
              <a:rPr kumimoji="1" lang="en-US" altLang="zh-CN" sz="2000" b="1" dirty="0"/>
              <a:t>neurons</a:t>
            </a:r>
            <a:r>
              <a:rPr kumimoji="1" lang="zh-CN" altLang="en-US" sz="2000" b="1" dirty="0"/>
              <a:t>并不是单纯的</a:t>
            </a:r>
            <a:r>
              <a:rPr kumimoji="1" lang="en-US" altLang="zh-CN" sz="2000" b="1" dirty="0" err="1"/>
              <a:t>fr</a:t>
            </a:r>
            <a:r>
              <a:rPr kumimoji="1" lang="zh-CN" altLang="en-US" sz="2000" b="1" dirty="0"/>
              <a:t>高或者</a:t>
            </a:r>
            <a:r>
              <a:rPr kumimoji="1" lang="en-US" altLang="zh-CN" sz="2000" b="1" dirty="0"/>
              <a:t>variance</a:t>
            </a:r>
            <a:r>
              <a:rPr kumimoji="1" lang="zh-CN" altLang="en-US" sz="2000" b="1" dirty="0"/>
              <a:t>小的</a:t>
            </a:r>
            <a:endParaRPr kumimoji="1"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750888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/>
              <a:t>STNDT-result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DC9DD8C-37BD-4A73-9702-447CF9A26055}"/>
              </a:ext>
            </a:extLst>
          </p:cNvPr>
          <p:cNvSpPr/>
          <p:nvPr/>
        </p:nvSpPr>
        <p:spPr>
          <a:xfrm>
            <a:off x="966883" y="6406882"/>
            <a:ext cx="111144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Le T, </a:t>
            </a:r>
            <a:r>
              <a:rPr lang="en-US" altLang="zh-CN" sz="1100" dirty="0" err="1"/>
              <a:t>Shlizerman</a:t>
            </a:r>
            <a:r>
              <a:rPr lang="en-US" altLang="zh-CN" sz="1100" dirty="0"/>
              <a:t> E. STNDT: Modeling Neural Population Activity with Spatiotemporal Transformers[J]. Advances in Neural Information Processing Systems, 2022, 35: 17926-17939.</a:t>
            </a:r>
            <a:endParaRPr lang="zh-CN" altLang="en-US" sz="8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9BC55C5-A33E-4F85-A0A4-1BCA22E0764B}"/>
              </a:ext>
            </a:extLst>
          </p:cNvPr>
          <p:cNvSpPr/>
          <p:nvPr/>
        </p:nvSpPr>
        <p:spPr>
          <a:xfrm>
            <a:off x="966883" y="1627122"/>
            <a:ext cx="35381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b="1" dirty="0"/>
              <a:t>消融说明</a:t>
            </a:r>
            <a:r>
              <a:rPr kumimoji="1" lang="en-US" altLang="zh-CN" sz="2000" b="1" dirty="0"/>
              <a:t>contrastive loss</a:t>
            </a:r>
            <a:r>
              <a:rPr kumimoji="1" lang="zh-CN" altLang="en-US" sz="2000" b="1" dirty="0"/>
              <a:t>的重要</a:t>
            </a:r>
            <a:endParaRPr kumimoji="1" lang="en-US" altLang="zh-CN" sz="20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F62BBC-4AA5-427A-827E-DC762D921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2837" y="1450587"/>
            <a:ext cx="7022922" cy="47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092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0B27252A-331E-4710-AC24-08827969F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7712" y="686406"/>
            <a:ext cx="2667000" cy="5238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628467" cy="5442240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50733" y="39461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kumimoji="1" lang="zh-CN" altLang="en-US" dirty="0"/>
              <a:t>二、</a:t>
            </a:r>
            <a:r>
              <a:rPr kumimoji="1" lang="en-US" altLang="zh-CN" dirty="0"/>
              <a:t>Static model</a:t>
            </a:r>
            <a:endParaRPr kumimoji="1" lang="zh-CN" altLang="en-US" dirty="0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4797263-2747-4042-8A80-A4225EFC9585}"/>
              </a:ext>
            </a:extLst>
          </p:cNvPr>
          <p:cNvSpPr txBox="1"/>
          <p:nvPr/>
        </p:nvSpPr>
        <p:spPr>
          <a:xfrm>
            <a:off x="966884" y="1267094"/>
            <a:ext cx="2128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2060"/>
                </a:solidFill>
                <a:hlinkClick r:id="rId4" action="ppaction://hlinksldjump"/>
              </a:rPr>
              <a:t>Static model</a:t>
            </a:r>
            <a:r>
              <a:rPr lang="zh-CN" altLang="en-US" sz="2400" b="1" dirty="0">
                <a:solidFill>
                  <a:srgbClr val="002060"/>
                </a:solidFill>
              </a:rPr>
              <a:t>：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D58433F-323F-4485-8609-10935157FEE7}"/>
              </a:ext>
            </a:extLst>
          </p:cNvPr>
          <p:cNvSpPr/>
          <p:nvPr/>
        </p:nvSpPr>
        <p:spPr>
          <a:xfrm>
            <a:off x="5086491" y="248975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Latent information(</a:t>
            </a:r>
            <a:r>
              <a:rPr lang="zh-CN" altLang="en-US" b="1" dirty="0">
                <a:solidFill>
                  <a:srgbClr val="002060"/>
                </a:solidFill>
              </a:rPr>
              <a:t>增加</a:t>
            </a:r>
            <a:r>
              <a:rPr lang="fr-FR" altLang="zh-CN" b="1" dirty="0">
                <a:solidFill>
                  <a:srgbClr val="002060"/>
                </a:solidFill>
              </a:rPr>
              <a:t>disentanglemen</a:t>
            </a:r>
            <a:r>
              <a:rPr lang="en-US" altLang="zh-CN" b="1" dirty="0">
                <a:solidFill>
                  <a:srgbClr val="002060"/>
                </a:solidFill>
              </a:rPr>
              <a:t>t)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endParaRPr lang="en-US" altLang="zh-CN" b="1" dirty="0">
              <a:solidFill>
                <a:srgbClr val="002060"/>
              </a:solidFill>
            </a:endParaRPr>
          </a:p>
          <a:p>
            <a:r>
              <a:rPr lang="en-US" altLang="zh-CN" b="1" dirty="0">
                <a:solidFill>
                  <a:srgbClr val="002060"/>
                </a:solidFill>
              </a:rPr>
              <a:t>+task information: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pi-VAE</a:t>
            </a:r>
            <a:r>
              <a:rPr lang="en-US" altLang="zh-CN" b="1" dirty="0">
                <a:solidFill>
                  <a:srgbClr val="002060"/>
                </a:solidFill>
              </a:rPr>
              <a:t> (2020-NeurIPS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), 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dPCA</a:t>
            </a:r>
            <a:endParaRPr lang="en-US" altLang="zh-CN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b="1" dirty="0">
                <a:solidFill>
                  <a:srgbClr val="002060"/>
                </a:solidFill>
              </a:rPr>
              <a:t>+self-supervised learning: 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SwapVAE</a:t>
            </a:r>
            <a:r>
              <a:rPr lang="en-US" altLang="zh-CN" b="1" dirty="0">
                <a:solidFill>
                  <a:srgbClr val="002060"/>
                </a:solidFill>
              </a:rPr>
              <a:t>(2021-NeurIPS)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++simple tuning + ensemble: 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faeLVM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(2023-ICLR)</a:t>
            </a:r>
          </a:p>
          <a:p>
            <a:endParaRPr lang="en-US" altLang="zh-CN" b="1" dirty="0">
              <a:solidFill>
                <a:srgbClr val="002060"/>
              </a:solidFill>
            </a:endParaRPr>
          </a:p>
          <a:p>
            <a:endParaRPr lang="en-US" altLang="zh-CN" b="1" dirty="0">
              <a:solidFill>
                <a:srgbClr val="002060"/>
              </a:solidFill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33CB6BE5-9FF1-4D63-BBD0-EAFE902529C2}"/>
              </a:ext>
            </a:extLst>
          </p:cNvPr>
          <p:cNvGrpSpPr/>
          <p:nvPr/>
        </p:nvGrpSpPr>
        <p:grpSpPr>
          <a:xfrm>
            <a:off x="1691850" y="1800747"/>
            <a:ext cx="464230" cy="1341329"/>
            <a:chOff x="3419475" y="1495425"/>
            <a:chExt cx="464230" cy="1341329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265D8F12-C225-4809-A851-B9DFDF825A43}"/>
                </a:ext>
              </a:extLst>
            </p:cNvPr>
            <p:cNvSpPr/>
            <p:nvPr/>
          </p:nvSpPr>
          <p:spPr>
            <a:xfrm>
              <a:off x="3419475" y="1495425"/>
              <a:ext cx="457200" cy="476250"/>
            </a:xfrm>
            <a:prstGeom prst="ellipse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rgbClr val="002060"/>
                  </a:solidFill>
                </a:rPr>
                <a:t>z</a:t>
              </a:r>
              <a:endParaRPr lang="zh-CN" altLang="en-US" sz="2000" b="1" dirty="0">
                <a:solidFill>
                  <a:srgbClr val="002060"/>
                </a:solidFill>
              </a:endParaRP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82398241-724A-470D-BE99-4B609F2FD486}"/>
                </a:ext>
              </a:extLst>
            </p:cNvPr>
            <p:cNvSpPr/>
            <p:nvPr/>
          </p:nvSpPr>
          <p:spPr>
            <a:xfrm>
              <a:off x="3426505" y="2360504"/>
              <a:ext cx="457200" cy="476250"/>
            </a:xfrm>
            <a:prstGeom prst="ellipse">
              <a:avLst/>
            </a:prstGeom>
            <a:noFill/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x</a:t>
              </a:r>
              <a:endParaRPr lang="zh-CN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cxnSp>
          <p:nvCxnSpPr>
            <p:cNvPr id="6" name="直接箭头连接符 5">
              <a:extLst>
                <a:ext uri="{FF2B5EF4-FFF2-40B4-BE49-F238E27FC236}">
                  <a16:creationId xmlns:a16="http://schemas.microsoft.com/office/drawing/2014/main" id="{A1653D45-9B95-49C2-9926-6BCF79C06E58}"/>
                </a:ext>
              </a:extLst>
            </p:cNvPr>
            <p:cNvCxnSpPr>
              <a:stCxn id="4" idx="4"/>
              <a:endCxn id="24" idx="0"/>
            </p:cNvCxnSpPr>
            <p:nvPr/>
          </p:nvCxnSpPr>
          <p:spPr>
            <a:xfrm>
              <a:off x="3648075" y="1971675"/>
              <a:ext cx="7030" cy="388829"/>
            </a:xfrm>
            <a:prstGeom prst="straightConnector1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B714DB15-81CF-4141-A915-6A0653A4E23C}"/>
              </a:ext>
            </a:extLst>
          </p:cNvPr>
          <p:cNvSpPr/>
          <p:nvPr/>
        </p:nvSpPr>
        <p:spPr>
          <a:xfrm>
            <a:off x="5086491" y="1257680"/>
            <a:ext cx="64101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</a:rPr>
              <a:t>Observation function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endParaRPr lang="en-US" altLang="zh-CN" b="1" dirty="0">
              <a:solidFill>
                <a:srgbClr val="002060"/>
              </a:solidFill>
            </a:endParaRPr>
          </a:p>
          <a:p>
            <a:r>
              <a:rPr lang="en-US" altLang="zh-CN" b="1" dirty="0">
                <a:solidFill>
                  <a:srgbClr val="002060"/>
                </a:solidFill>
              </a:rPr>
              <a:t>+linear</a:t>
            </a:r>
            <a:r>
              <a:rPr lang="zh-CN" altLang="en-US" b="1" dirty="0">
                <a:solidFill>
                  <a:srgbClr val="002060"/>
                </a:solidFill>
              </a:rPr>
              <a:t>：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PCA,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+non-linear: AE, 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VAE</a:t>
            </a:r>
          </a:p>
          <a:p>
            <a:r>
              <a:rPr lang="en-US" altLang="zh-CN" b="1" dirty="0">
                <a:solidFill>
                  <a:srgbClr val="002060"/>
                </a:solidFill>
              </a:rPr>
              <a:t>++simple tuning sharing+ ensemble: </a:t>
            </a:r>
            <a:r>
              <a:rPr lang="en-US" altLang="zh-CN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faeLVM</a:t>
            </a: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(2023-ICLR)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F8F0B24-7D2E-45FC-BD47-C09BBE3F2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984" y="1691401"/>
            <a:ext cx="2047875" cy="5143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912BDE9-5FB8-455B-AA93-5B69021AB1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4721" y="2621481"/>
            <a:ext cx="1876425" cy="81915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D4C12F60-4B34-4647-88A5-36C1F6F571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7387" y="738101"/>
            <a:ext cx="2600325" cy="409575"/>
          </a:xfrm>
          <a:prstGeom prst="rect">
            <a:avLst/>
          </a:prstGeom>
        </p:spPr>
      </p:pic>
      <p:sp>
        <p:nvSpPr>
          <p:cNvPr id="35" name="矩形 34">
            <a:extLst>
              <a:ext uri="{FF2B5EF4-FFF2-40B4-BE49-F238E27FC236}">
                <a16:creationId xmlns:a16="http://schemas.microsoft.com/office/drawing/2014/main" id="{7050F97D-BAF5-455E-919B-9B5451BCD176}"/>
              </a:ext>
            </a:extLst>
          </p:cNvPr>
          <p:cNvSpPr/>
          <p:nvPr/>
        </p:nvSpPr>
        <p:spPr>
          <a:xfrm>
            <a:off x="6758811" y="501740"/>
            <a:ext cx="617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tx1">
                    <a:lumMod val="95000"/>
                    <a:lumOff val="5000"/>
                  </a:schemeClr>
                </a:solidFill>
              </a:rPr>
              <a:t>PCA</a:t>
            </a:r>
            <a:endParaRPr lang="zh-CN" altLang="en-US" dirty="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F187EA24-662C-4860-BFE5-72B86F2602DC}"/>
              </a:ext>
            </a:extLst>
          </p:cNvPr>
          <p:cNvSpPr/>
          <p:nvPr/>
        </p:nvSpPr>
        <p:spPr>
          <a:xfrm>
            <a:off x="9265352" y="500803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FA</a:t>
            </a:r>
          </a:p>
        </p:txBody>
      </p:sp>
      <p:graphicFrame>
        <p:nvGraphicFramePr>
          <p:cNvPr id="37" name="表格 36">
            <a:extLst>
              <a:ext uri="{FF2B5EF4-FFF2-40B4-BE49-F238E27FC236}">
                <a16:creationId xmlns:a16="http://schemas.microsoft.com/office/drawing/2014/main" id="{CC7A63CB-4661-45A7-BC84-1951C28896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5981924"/>
              </p:ext>
            </p:extLst>
          </p:nvPr>
        </p:nvGraphicFramePr>
        <p:xfrm>
          <a:off x="1022209" y="3812603"/>
          <a:ext cx="7893191" cy="25649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67350">
                  <a:extLst>
                    <a:ext uri="{9D8B030D-6E8A-4147-A177-3AD203B41FA5}">
                      <a16:colId xmlns:a16="http://schemas.microsoft.com/office/drawing/2014/main" val="685622874"/>
                    </a:ext>
                  </a:extLst>
                </a:gridCol>
                <a:gridCol w="2146300">
                  <a:extLst>
                    <a:ext uri="{9D8B030D-6E8A-4147-A177-3AD203B41FA5}">
                      <a16:colId xmlns:a16="http://schemas.microsoft.com/office/drawing/2014/main" val="2810039273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3069522063"/>
                    </a:ext>
                  </a:extLst>
                </a:gridCol>
                <a:gridCol w="2084141">
                  <a:extLst>
                    <a:ext uri="{9D8B030D-6E8A-4147-A177-3AD203B41FA5}">
                      <a16:colId xmlns:a16="http://schemas.microsoft.com/office/drawing/2014/main" val="4285794724"/>
                    </a:ext>
                  </a:extLst>
                </a:gridCol>
              </a:tblGrid>
              <a:tr h="431338"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model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Mapping function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Observation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Addition information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5535120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PCA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Gaussian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Isotropic covariance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1550014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FA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Gaussian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Diagonal covariance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0851631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AE</a:t>
                      </a:r>
                      <a:r>
                        <a:rPr lang="zh-CN" altLang="en-US" sz="1400" b="1" dirty="0">
                          <a:solidFill>
                            <a:srgbClr val="002060"/>
                          </a:solidFill>
                        </a:rPr>
                        <a:t>，</a:t>
                      </a:r>
                      <a:r>
                        <a:rPr lang="en-US" altLang="zh-CN" sz="1400" b="1" dirty="0">
                          <a:solidFill>
                            <a:srgbClr val="002060"/>
                          </a:solidFill>
                        </a:rPr>
                        <a:t>VAE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Gaussian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No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3821360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8" action="ppaction://hlinksldjump"/>
                        </a:rPr>
                        <a:t>faeLVM</a:t>
                      </a:r>
                      <a:r>
                        <a:rPr lang="en-US" altLang="zh-CN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8" action="ppaction://hlinksldjump"/>
                        </a:rPr>
                        <a:t> (2023-ICLR)</a:t>
                      </a:r>
                      <a:endParaRPr lang="en-US" altLang="zh-CN" sz="1400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Ensemble simple tuning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467424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dPCA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Linear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Gaussian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Task information 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10518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9" action="ppaction://hlinksldjump"/>
                        </a:rPr>
                        <a:t>pi-VAE</a:t>
                      </a:r>
                      <a:r>
                        <a:rPr lang="en-US" altLang="zh-CN" sz="1400" b="1" dirty="0">
                          <a:solidFill>
                            <a:srgbClr val="002060"/>
                          </a:solidFill>
                          <a:hlinkClick r:id="rId9" action="ppaction://hlinksldjump"/>
                        </a:rPr>
                        <a:t> (2020-NeurIPS</a:t>
                      </a:r>
                      <a:r>
                        <a:rPr lang="en-US" altLang="zh-CN" sz="1400" b="1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9" action="ppaction://hlinksldjump"/>
                        </a:rPr>
                        <a:t>)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NN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Task information 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965514"/>
                  </a:ext>
                </a:extLst>
              </a:tr>
              <a:tr h="253728">
                <a:tc>
                  <a:txBody>
                    <a:bodyPr/>
                    <a:lstStyle/>
                    <a:p>
                      <a:r>
                        <a:rPr lang="en-US" altLang="zh-CN" sz="1400" b="1" dirty="0" err="1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hlinkClick r:id="rId10" action="ppaction://hlinksldjump"/>
                        </a:rPr>
                        <a:t>SwapVAE</a:t>
                      </a:r>
                      <a:r>
                        <a:rPr lang="en-US" altLang="zh-CN" sz="1400" b="1" dirty="0">
                          <a:solidFill>
                            <a:srgbClr val="002060"/>
                          </a:solidFill>
                          <a:hlinkClick r:id="rId10" action="ppaction://hlinksldjump"/>
                        </a:rPr>
                        <a:t>(2021-NeurIPS)</a:t>
                      </a:r>
                      <a:endParaRPr lang="en-US" altLang="zh-CN" sz="1400" b="1" dirty="0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NN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dirty="0"/>
                        <a:t>Poisson</a:t>
                      </a:r>
                      <a:endParaRPr lang="zh-CN" alt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b="1" dirty="0"/>
                        <a:t>Self-supervised </a:t>
                      </a:r>
                      <a:endParaRPr lang="zh-CN" altLang="en-US" sz="14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0606248"/>
                  </a:ext>
                </a:extLst>
              </a:tr>
            </a:tbl>
          </a:graphicData>
        </a:graphic>
      </p:graphicFrame>
      <p:sp>
        <p:nvSpPr>
          <p:cNvPr id="39" name="矩形 38">
            <a:extLst>
              <a:ext uri="{FF2B5EF4-FFF2-40B4-BE49-F238E27FC236}">
                <a16:creationId xmlns:a16="http://schemas.microsoft.com/office/drawing/2014/main" id="{6F600AF4-B09F-4BC8-96CA-136A83908F75}"/>
              </a:ext>
            </a:extLst>
          </p:cNvPr>
          <p:cNvSpPr/>
          <p:nvPr/>
        </p:nvSpPr>
        <p:spPr>
          <a:xfrm>
            <a:off x="9056702" y="4325624"/>
            <a:ext cx="22458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</a:rPr>
              <a:t>Mapping function</a:t>
            </a:r>
            <a:r>
              <a:rPr lang="zh-CN" altLang="en-US" b="1" dirty="0">
                <a:solidFill>
                  <a:srgbClr val="C00000"/>
                </a:solidFill>
              </a:rPr>
              <a:t>从非线性到线性，以及更具有可解释性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78B5FAE-2AC2-4D63-871E-1F1620602C91}"/>
              </a:ext>
            </a:extLst>
          </p:cNvPr>
          <p:cNvSpPr/>
          <p:nvPr/>
        </p:nvSpPr>
        <p:spPr>
          <a:xfrm>
            <a:off x="1031734" y="4243137"/>
            <a:ext cx="7883666" cy="12813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807584E-7A02-42D7-A363-CC2696E3AC66}"/>
              </a:ext>
            </a:extLst>
          </p:cNvPr>
          <p:cNvSpPr/>
          <p:nvPr/>
        </p:nvSpPr>
        <p:spPr>
          <a:xfrm>
            <a:off x="1031734" y="5526235"/>
            <a:ext cx="7883666" cy="56524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B62251B-CDA6-422D-806D-D477BE9220EF}"/>
              </a:ext>
            </a:extLst>
          </p:cNvPr>
          <p:cNvSpPr/>
          <p:nvPr/>
        </p:nvSpPr>
        <p:spPr>
          <a:xfrm>
            <a:off x="8987586" y="5679494"/>
            <a:ext cx="2245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加入任务信息解缠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3159092-246F-42BE-8BEA-A7D5BAD42DB3}"/>
              </a:ext>
            </a:extLst>
          </p:cNvPr>
          <p:cNvSpPr/>
          <p:nvPr/>
        </p:nvSpPr>
        <p:spPr>
          <a:xfrm>
            <a:off x="1031734" y="6136610"/>
            <a:ext cx="7883666" cy="24888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BE7D37E-1BF1-47CC-ACE9-0BB205C06B8B}"/>
              </a:ext>
            </a:extLst>
          </p:cNvPr>
          <p:cNvSpPr/>
          <p:nvPr/>
        </p:nvSpPr>
        <p:spPr>
          <a:xfrm>
            <a:off x="8987586" y="6079950"/>
            <a:ext cx="22458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</a:rPr>
              <a:t>模型优化解缠</a:t>
            </a:r>
            <a:endParaRPr lang="en-US" altLang="zh-CN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7172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/>
              <a:t>POYO-method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8901195" y="1549001"/>
            <a:ext cx="2579957" cy="34617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/>
              <a:t>以单个</a:t>
            </a:r>
            <a:r>
              <a:rPr kumimoji="1" lang="en-US" altLang="zh-CN" sz="2000" b="1" dirty="0"/>
              <a:t>spike</a:t>
            </a:r>
            <a:r>
              <a:rPr kumimoji="1" lang="zh-CN" altLang="en-US" sz="2000" b="1" dirty="0"/>
              <a:t>为转为建立</a:t>
            </a:r>
            <a:r>
              <a:rPr kumimoji="1" lang="en-US" altLang="zh-CN" sz="2000" b="1" dirty="0"/>
              <a:t>token</a:t>
            </a:r>
            <a:r>
              <a:rPr kumimoji="1" lang="zh-CN" altLang="en-US" sz="2000" b="1" dirty="0"/>
              <a:t>，从而建立一个包含精细发放时间的</a:t>
            </a:r>
            <a:r>
              <a:rPr kumimoji="1" lang="en-US" altLang="zh-CN" sz="2000" b="1" dirty="0"/>
              <a:t>spike</a:t>
            </a:r>
            <a:r>
              <a:rPr kumimoji="1" lang="zh-CN" altLang="en-US" sz="2000" b="1" dirty="0"/>
              <a:t>表征</a:t>
            </a:r>
          </a:p>
          <a:p>
            <a:pPr marL="285750" lvl="1" indent="-285750">
              <a:lnSpc>
                <a:spcPct val="11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kumimoji="1" lang="zh-CN" altLang="en-US" sz="2000" b="1" dirty="0"/>
              <a:t>基于</a:t>
            </a:r>
            <a:r>
              <a:rPr kumimoji="1" lang="en-US" altLang="zh-CN" sz="2000" b="1" dirty="0"/>
              <a:t>cross-attention</a:t>
            </a:r>
            <a:r>
              <a:rPr kumimoji="1" lang="zh-CN" altLang="en-US" sz="2000" b="1" dirty="0"/>
              <a:t>以及</a:t>
            </a:r>
            <a:r>
              <a:rPr kumimoji="1" lang="en-US" altLang="zh-CN" sz="2000" b="1" dirty="0" err="1"/>
              <a:t>PerceiverIO</a:t>
            </a:r>
            <a:r>
              <a:rPr kumimoji="1" lang="zh-CN" altLang="en-US" sz="2000" b="1" dirty="0"/>
              <a:t>的</a:t>
            </a:r>
            <a:r>
              <a:rPr kumimoji="1" lang="en-US" altLang="zh-CN" sz="2000" b="1" dirty="0"/>
              <a:t>backbone</a:t>
            </a:r>
            <a:r>
              <a:rPr kumimoji="1" lang="zh-CN" altLang="en-US" sz="2000" b="1" dirty="0"/>
              <a:t>构建表征学习的框架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B498A16-9CA3-4D01-9861-C9C2A1729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553"/>
          <a:stretch/>
        </p:blipFill>
        <p:spPr>
          <a:xfrm>
            <a:off x="793378" y="1267094"/>
            <a:ext cx="7243286" cy="142276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3616A9F-5ED9-4373-8496-74CF6E5F3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088" y="2734129"/>
            <a:ext cx="8194107" cy="354945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BDA8C6B6-3A61-42B2-BCFA-FAE3F9F90401}"/>
              </a:ext>
            </a:extLst>
          </p:cNvPr>
          <p:cNvSpPr/>
          <p:nvPr/>
        </p:nvSpPr>
        <p:spPr>
          <a:xfrm>
            <a:off x="966883" y="6406882"/>
            <a:ext cx="1111440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Azabou</a:t>
            </a:r>
            <a:r>
              <a:rPr lang="en-US" altLang="zh-CN" sz="1400" dirty="0"/>
              <a:t> M, Arora V, Ganesh V, et al. A unified, scalable framework for neural population decoding[J]. </a:t>
            </a:r>
            <a:r>
              <a:rPr lang="en-US" altLang="zh-CN" sz="1400" dirty="0" err="1"/>
              <a:t>NeurIPS</a:t>
            </a:r>
            <a:r>
              <a:rPr lang="en-US" altLang="zh-CN" sz="1400" dirty="0"/>
              <a:t>, 2023.</a:t>
            </a:r>
            <a:endParaRPr lang="zh-CN" altLang="en-US" sz="600" dirty="0"/>
          </a:p>
        </p:txBody>
      </p:sp>
    </p:spTree>
    <p:extLst>
      <p:ext uri="{BB962C8B-B14F-4D97-AF65-F5344CB8AC3E}">
        <p14:creationId xmlns:p14="http://schemas.microsoft.com/office/powerpoint/2010/main" val="2647506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swapVAE</a:t>
            </a:r>
            <a:r>
              <a:rPr lang="en-US" altLang="zh-CN" dirty="0"/>
              <a:t>-method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4597EC1-EB5F-4E3F-A888-9375B8D82F90}"/>
              </a:ext>
            </a:extLst>
          </p:cNvPr>
          <p:cNvSpPr txBox="1"/>
          <p:nvPr/>
        </p:nvSpPr>
        <p:spPr>
          <a:xfrm>
            <a:off x="6807658" y="1514290"/>
            <a:ext cx="4752147" cy="621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r>
              <a:rPr kumimoji="1" lang="zh-CN" altLang="en-US" sz="1600" b="1" dirty="0"/>
              <a:t>基于生成网络的自监督对比学习，增强</a:t>
            </a:r>
            <a:r>
              <a:rPr kumimoji="1" lang="en-US" altLang="zh-CN" sz="1600" b="1" dirty="0"/>
              <a:t>latent</a:t>
            </a:r>
            <a:r>
              <a:rPr kumimoji="1" lang="zh-CN" altLang="en-US" sz="1600" b="1" dirty="0"/>
              <a:t>的</a:t>
            </a:r>
            <a:r>
              <a:rPr kumimoji="1" lang="en-US" altLang="zh-CN" sz="1600" b="1" dirty="0"/>
              <a:t>disentanglement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6A3876D-2E22-4EF9-AB31-F132B005926D}"/>
              </a:ext>
            </a:extLst>
          </p:cNvPr>
          <p:cNvGrpSpPr/>
          <p:nvPr/>
        </p:nvGrpSpPr>
        <p:grpSpPr>
          <a:xfrm>
            <a:off x="987136" y="1517477"/>
            <a:ext cx="5485834" cy="1437256"/>
            <a:chOff x="1090457" y="1466700"/>
            <a:chExt cx="6301215" cy="173322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1ED498F7-F833-4D42-B14E-7C21177CA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785" y="1809273"/>
              <a:ext cx="5972175" cy="139065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1222093D-1069-4BCA-9601-85CEEC6FAE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457" y="1466700"/>
              <a:ext cx="6301215" cy="400987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E8E4DD3A-CDA3-426A-8BA8-4A797843C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3463" y="3715634"/>
            <a:ext cx="6328766" cy="2546055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1D90784E-A696-4D8B-AAD2-739A0EE5B2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375" y="3056321"/>
            <a:ext cx="6101612" cy="715766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E4EBFD1-C7B3-4D3E-8E05-66A6BC130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83" y="4031431"/>
            <a:ext cx="4118368" cy="7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117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3B09783-792F-4547-8DE4-BA42AB00F9F5}"/>
              </a:ext>
            </a:extLst>
          </p:cNvPr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>
            <a:extLst>
              <a:ext uri="{FF2B5EF4-FFF2-40B4-BE49-F238E27FC236}">
                <a16:creationId xmlns:a16="http://schemas.microsoft.com/office/drawing/2014/main" id="{FDF222ED-A2EA-4B89-819E-6D9DFEA440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>
            <a:prstTxWarp prst="textNoShape">
              <a:avLst/>
            </a:prstTxWarp>
          </a:bodyPr>
          <a:lstStyle/>
          <a:p>
            <a:endParaRPr lang="zh-CN" altLang="en-US" sz="2658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AF48D08D-D58D-4EEA-AA63-F5D410F6DA3F}"/>
              </a:ext>
            </a:extLst>
          </p:cNvPr>
          <p:cNvSpPr txBox="1">
            <a:spLocks/>
          </p:cNvSpPr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en-US" altLang="zh-CN" dirty="0" err="1"/>
              <a:t>SwapVAE</a:t>
            </a:r>
            <a:r>
              <a:rPr lang="en-US" altLang="zh-CN" dirty="0"/>
              <a:t>-result</a:t>
            </a:r>
            <a:endParaRPr kumimoji="1" lang="zh-CN" altLang="en-US" dirty="0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8E0FF67B-B0BD-4960-8B80-BCCEB432C089}"/>
              </a:ext>
            </a:extLst>
          </p:cNvPr>
          <p:cNvSpPr txBox="1">
            <a:spLocks/>
          </p:cNvSpPr>
          <p:nvPr/>
        </p:nvSpPr>
        <p:spPr>
          <a:xfrm>
            <a:off x="2199278" y="1191859"/>
            <a:ext cx="9475065" cy="4474281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kumimoji="1"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5010" lvl="2">
              <a:lnSpc>
                <a:spcPct val="160000"/>
              </a:lnSpc>
            </a:pPr>
            <a:endParaRPr kumimoji="1" lang="en-US" altLang="zh-CN" sz="1600" dirty="0">
              <a:latin typeface="STFangsong" charset="-122"/>
              <a:ea typeface="STFangsong" charset="-122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56377BA7-2A0A-4749-B1D0-51E27D248BA2}"/>
              </a:ext>
            </a:extLst>
          </p:cNvPr>
          <p:cNvSpPr txBox="1">
            <a:spLocks/>
          </p:cNvSpPr>
          <p:nvPr/>
        </p:nvSpPr>
        <p:spPr>
          <a:xfrm>
            <a:off x="966883" y="1267094"/>
            <a:ext cx="3050314" cy="5030964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36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C4F3DA0-DB3C-4085-8CF7-84FFE5C4CBD1}"/>
              </a:ext>
            </a:extLst>
          </p:cNvPr>
          <p:cNvSpPr txBox="1"/>
          <p:nvPr/>
        </p:nvSpPr>
        <p:spPr>
          <a:xfrm>
            <a:off x="966883" y="1514541"/>
            <a:ext cx="2709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仿真实验上，</a:t>
            </a:r>
            <a:endParaRPr lang="en-US" altLang="zh-CN" sz="2000" b="1" dirty="0"/>
          </a:p>
          <a:p>
            <a:r>
              <a:rPr lang="zh-CN" altLang="en-US" sz="2000" b="1" dirty="0"/>
              <a:t>预测的</a:t>
            </a:r>
            <a:r>
              <a:rPr lang="en-US" altLang="zh-CN" sz="2000" b="1" dirty="0"/>
              <a:t>latent</a:t>
            </a:r>
            <a:r>
              <a:rPr lang="zh-CN" altLang="en-US" sz="2000" b="1" dirty="0"/>
              <a:t>保持了离散的</a:t>
            </a:r>
            <a:r>
              <a:rPr lang="en-US" altLang="zh-CN" sz="2000" b="1" dirty="0"/>
              <a:t>label</a:t>
            </a:r>
            <a:r>
              <a:rPr lang="zh-CN" altLang="en-US" sz="2000" b="1" dirty="0"/>
              <a:t>和时序信息</a:t>
            </a:r>
          </a:p>
        </p:txBody>
      </p:sp>
      <p:sp>
        <p:nvSpPr>
          <p:cNvPr id="3" name="AutoShape 2" descr="Untitled">
            <a:extLst>
              <a:ext uri="{FF2B5EF4-FFF2-40B4-BE49-F238E27FC236}">
                <a16:creationId xmlns:a16="http://schemas.microsoft.com/office/drawing/2014/main" id="{D180125D-1282-40FC-9F51-AFDD9FACC7E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2A2E16-636D-4874-B4AC-A884B2664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932" y="2575339"/>
            <a:ext cx="8552193" cy="352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651733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组会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组会" id="{565C835D-DF1F-4A70-8481-01B250CFAA27}" vid="{2D49DC19-2A5E-473E-8CA2-ADA128583D63}"/>
    </a:ext>
  </a:extLst>
</a:theme>
</file>

<file path=ppt/theme/theme2.xml><?xml version="1.0" encoding="utf-8"?>
<a:theme xmlns:a="http://schemas.openxmlformats.org/drawingml/2006/main" name="红色简约">
  <a:themeElements>
    <a:clrScheme name="1_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1_Profile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hlink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69900" marR="0" indent="-469900" algn="l" defTabSz="914400" rtl="0" eaLnBrk="1" fontAlgn="base" latinLnBrk="0" hangingPunct="1">
          <a:lnSpc>
            <a:spcPct val="75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12700" cap="flat" cmpd="sng" algn="ctr">
          <a:solidFill>
            <a:schemeClr val="hlink"/>
          </a:solidFill>
          <a:prstDash val="sysDot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469900" marR="0" indent="-469900" algn="l" defTabSz="914400" rtl="0" eaLnBrk="1" fontAlgn="base" latinLnBrk="0" hangingPunct="1">
          <a:lnSpc>
            <a:spcPct val="75000"/>
          </a:lnSpc>
          <a:spcBef>
            <a:spcPct val="20000"/>
          </a:spcBef>
          <a:spcAft>
            <a:spcPct val="0"/>
          </a:spcAft>
          <a:buClr>
            <a:schemeClr val="accent2"/>
          </a:buClr>
          <a:buSzTx/>
          <a:buFont typeface="Wingdings" pitchFamily="2" charset="2"/>
          <a:buNone/>
          <a:tabLst/>
          <a:defRPr kumimoji="0" lang="en-US" sz="21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1_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21.02.02-Temporally Segmented Directionality in the Motor Cortex" id="{0F9AABD3-657C-494A-8D44-A7B4566045C7}" vid="{94FE4DF7-B41B-D046-B5B1-A176C969E511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主题组会</Template>
  <TotalTime>18917</TotalTime>
  <Words>4489</Words>
  <Application>Microsoft Office PowerPoint</Application>
  <PresentationFormat>宽屏</PresentationFormat>
  <Paragraphs>621</Paragraphs>
  <Slides>70</Slides>
  <Notes>70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70</vt:i4>
      </vt:variant>
    </vt:vector>
  </HeadingPairs>
  <TitlesOfParts>
    <vt:vector size="86" baseType="lpstr">
      <vt:lpstr>-apple-system</vt:lpstr>
      <vt:lpstr>NimbusRomNo9L-Medi</vt:lpstr>
      <vt:lpstr>等线</vt:lpstr>
      <vt:lpstr>等线</vt:lpstr>
      <vt:lpstr>方正粗雅宋简体</vt:lpstr>
      <vt:lpstr>方正准雅宋简体</vt:lpstr>
      <vt:lpstr>STFangsong</vt:lpstr>
      <vt:lpstr>宋体</vt:lpstr>
      <vt:lpstr>Microsoft YaHei</vt:lpstr>
      <vt:lpstr>Arial</vt:lpstr>
      <vt:lpstr>Cambria Math</vt:lpstr>
      <vt:lpstr>Times New Roman</vt:lpstr>
      <vt:lpstr>Verdana</vt:lpstr>
      <vt:lpstr>Wingdings</vt:lpstr>
      <vt:lpstr>主题组会</vt:lpstr>
      <vt:lpstr>红色简约</vt:lpstr>
      <vt:lpstr>Latent variable model for neural population analysis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approximate line attractor in the hypothalamus encodes an aggressive state</dc:title>
  <dc:creator>祝 歆韵</dc:creator>
  <cp:lastModifiedBy>Liz</cp:lastModifiedBy>
  <cp:revision>592</cp:revision>
  <dcterms:created xsi:type="dcterms:W3CDTF">2023-02-16T02:43:30Z</dcterms:created>
  <dcterms:modified xsi:type="dcterms:W3CDTF">2024-09-21T07:03:54Z</dcterms:modified>
</cp:coreProperties>
</file>